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9" r:id="rId2"/>
    <p:sldId id="268" r:id="rId3"/>
    <p:sldId id="267" r:id="rId4"/>
    <p:sldId id="257" r:id="rId5"/>
    <p:sldId id="258" r:id="rId6"/>
    <p:sldId id="259" r:id="rId7"/>
    <p:sldId id="270" r:id="rId8"/>
    <p:sldId id="272" r:id="rId9"/>
    <p:sldId id="274" r:id="rId10"/>
    <p:sldId id="275"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4FE05-E5F2-4113-B28C-72266DB66ED8}" type="doc">
      <dgm:prSet loTypeId="urn:microsoft.com/office/officeart/2005/8/layout/matrix1" loCatId="matrix" qsTypeId="urn:microsoft.com/office/officeart/2005/8/quickstyle/simple5" qsCatId="simple" csTypeId="urn:microsoft.com/office/officeart/2005/8/colors/accent1_2" csCatId="accent1" phldr="1"/>
      <dgm:spPr/>
      <dgm:t>
        <a:bodyPr/>
        <a:lstStyle/>
        <a:p>
          <a:pPr rtl="1"/>
          <a:endParaRPr lang="ar-EG"/>
        </a:p>
      </dgm:t>
    </dgm:pt>
    <dgm:pt modelId="{B920A3FA-1201-4FD6-975D-8A99B5B36E95}">
      <dgm:prSet phldrT="[Text]"/>
      <dgm:spPr/>
      <dgm:t>
        <a:bodyPr/>
        <a:lstStyle/>
        <a:p>
          <a:pPr rtl="1"/>
          <a:r>
            <a:rPr lang="ar-EG" b="1" u="none" dirty="0" smtClean="0"/>
            <a:t>أهداف الرعاية الغذائية لمرضى الكبد</a:t>
          </a:r>
          <a:endParaRPr lang="ar-EG" u="none" dirty="0"/>
        </a:p>
      </dgm:t>
    </dgm:pt>
    <dgm:pt modelId="{1B159A03-7A86-4CC7-AAA7-F5FE1BC7E28D}" type="parTrans" cxnId="{05BD9300-BEA2-42E0-801D-E7745D466371}">
      <dgm:prSet/>
      <dgm:spPr/>
      <dgm:t>
        <a:bodyPr/>
        <a:lstStyle/>
        <a:p>
          <a:pPr rtl="1"/>
          <a:endParaRPr lang="ar-EG"/>
        </a:p>
      </dgm:t>
    </dgm:pt>
    <dgm:pt modelId="{A003DAC7-5D93-45BE-AA2F-147FEA1F45C7}" type="sibTrans" cxnId="{05BD9300-BEA2-42E0-801D-E7745D466371}">
      <dgm:prSet/>
      <dgm:spPr/>
      <dgm:t>
        <a:bodyPr/>
        <a:lstStyle/>
        <a:p>
          <a:pPr rtl="1"/>
          <a:endParaRPr lang="ar-EG"/>
        </a:p>
      </dgm:t>
    </dgm:pt>
    <dgm:pt modelId="{F9831268-6387-4A3A-9AED-D59CF870C244}">
      <dgm:prSet phldrT="[Text]"/>
      <dgm:spPr/>
      <dgm:t>
        <a:bodyPr/>
        <a:lstStyle/>
        <a:p>
          <a:pPr rtl="1"/>
          <a:r>
            <a:rPr lang="ar-EG" dirty="0" smtClean="0"/>
            <a:t>المحافظة على الحالة الغذائية للمريض ومحاولة تحسينها من خلال إمداده بالقدر الكافى من الطاقة والبروتينات وبقية العناصر الضرورية.</a:t>
          </a:r>
          <a:endParaRPr lang="ar-EG" dirty="0"/>
        </a:p>
      </dgm:t>
    </dgm:pt>
    <dgm:pt modelId="{831B63DF-2BD0-45F4-B128-E0492A2B22E9}" type="parTrans" cxnId="{060AEDD1-190F-4EAD-A23A-AAF14D869544}">
      <dgm:prSet/>
      <dgm:spPr/>
      <dgm:t>
        <a:bodyPr/>
        <a:lstStyle/>
        <a:p>
          <a:pPr rtl="1"/>
          <a:endParaRPr lang="ar-EG"/>
        </a:p>
      </dgm:t>
    </dgm:pt>
    <dgm:pt modelId="{6CE9AD29-2B64-49E9-A7C1-B491985D0F94}" type="sibTrans" cxnId="{060AEDD1-190F-4EAD-A23A-AAF14D869544}">
      <dgm:prSet/>
      <dgm:spPr/>
      <dgm:t>
        <a:bodyPr/>
        <a:lstStyle/>
        <a:p>
          <a:pPr rtl="1"/>
          <a:endParaRPr lang="ar-EG"/>
        </a:p>
      </dgm:t>
    </dgm:pt>
    <dgm:pt modelId="{6A080364-8DC2-40B3-8FE1-9A81EB83FC35}">
      <dgm:prSet phldrT="[Text]"/>
      <dgm:spPr/>
      <dgm:t>
        <a:bodyPr/>
        <a:lstStyle/>
        <a:p>
          <a:pPr rtl="1"/>
          <a:r>
            <a:rPr lang="ar-EG" dirty="0" smtClean="0"/>
            <a:t>منهع حدوث الغيبوبة الكبدية أو التخفيف منها </a:t>
          </a:r>
          <a:endParaRPr lang="ar-EG" dirty="0"/>
        </a:p>
      </dgm:t>
    </dgm:pt>
    <dgm:pt modelId="{EC1AA443-A843-48FB-AB03-0F4613958982}" type="parTrans" cxnId="{FBEE29EF-878B-48AA-96F9-D7FE07DCCC8C}">
      <dgm:prSet/>
      <dgm:spPr/>
      <dgm:t>
        <a:bodyPr/>
        <a:lstStyle/>
        <a:p>
          <a:pPr rtl="1"/>
          <a:endParaRPr lang="ar-EG"/>
        </a:p>
      </dgm:t>
    </dgm:pt>
    <dgm:pt modelId="{C8E68C39-86FD-49FF-B861-EB1EA4629767}" type="sibTrans" cxnId="{FBEE29EF-878B-48AA-96F9-D7FE07DCCC8C}">
      <dgm:prSet/>
      <dgm:spPr/>
      <dgm:t>
        <a:bodyPr/>
        <a:lstStyle/>
        <a:p>
          <a:pPr rtl="1"/>
          <a:endParaRPr lang="ar-EG"/>
        </a:p>
      </dgm:t>
    </dgm:pt>
    <dgm:pt modelId="{FC5557CF-900F-4BD9-A68B-7B991EBDD298}">
      <dgm:prSet phldrT="[Text]"/>
      <dgm:spPr/>
      <dgm:t>
        <a:bodyPr/>
        <a:lstStyle/>
        <a:p>
          <a:pPr rtl="1"/>
          <a:r>
            <a:rPr lang="ar-EG" dirty="0" smtClean="0"/>
            <a:t>تمكين الكبد من إعادة تكوين أنسجة جديدة </a:t>
          </a:r>
          <a:endParaRPr lang="ar-EG" dirty="0"/>
        </a:p>
      </dgm:t>
    </dgm:pt>
    <dgm:pt modelId="{DD7FB168-A445-4176-AF6B-CF944CF71555}" type="parTrans" cxnId="{92F220D8-0ED8-4D05-B0FC-5E73225FE555}">
      <dgm:prSet/>
      <dgm:spPr/>
      <dgm:t>
        <a:bodyPr/>
        <a:lstStyle/>
        <a:p>
          <a:pPr rtl="1"/>
          <a:endParaRPr lang="ar-EG"/>
        </a:p>
      </dgm:t>
    </dgm:pt>
    <dgm:pt modelId="{979D2F64-B24E-4D3B-AB0E-D31D925706BE}" type="sibTrans" cxnId="{92F220D8-0ED8-4D05-B0FC-5E73225FE555}">
      <dgm:prSet/>
      <dgm:spPr/>
      <dgm:t>
        <a:bodyPr/>
        <a:lstStyle/>
        <a:p>
          <a:pPr rtl="1"/>
          <a:endParaRPr lang="ar-EG"/>
        </a:p>
      </dgm:t>
    </dgm:pt>
    <dgm:pt modelId="{B18938EC-8F50-4EDC-8817-2C38A1796FCE}">
      <dgm:prSet phldrT="[Text]"/>
      <dgm:spPr/>
      <dgm:t>
        <a:bodyPr/>
        <a:lstStyle/>
        <a:p>
          <a:pPr rtl="1"/>
          <a:r>
            <a:rPr lang="ar-EG" dirty="0" smtClean="0"/>
            <a:t>ويتم التأكد من سير الحالة المرضية من خلال إجراء تحاليل لوظائف الكبد</a:t>
          </a:r>
          <a:endParaRPr lang="ar-EG" dirty="0"/>
        </a:p>
      </dgm:t>
    </dgm:pt>
    <dgm:pt modelId="{FF238BE0-4051-4DC4-8F10-49FE72270C7D}" type="parTrans" cxnId="{AF41CFB6-C1A7-47A2-8CF3-4514135F6254}">
      <dgm:prSet/>
      <dgm:spPr/>
      <dgm:t>
        <a:bodyPr/>
        <a:lstStyle/>
        <a:p>
          <a:pPr rtl="1"/>
          <a:endParaRPr lang="ar-EG"/>
        </a:p>
      </dgm:t>
    </dgm:pt>
    <dgm:pt modelId="{683BF721-4A55-4F83-B5A0-A1496AF16EA3}" type="sibTrans" cxnId="{AF41CFB6-C1A7-47A2-8CF3-4514135F6254}">
      <dgm:prSet/>
      <dgm:spPr/>
      <dgm:t>
        <a:bodyPr/>
        <a:lstStyle/>
        <a:p>
          <a:pPr rtl="1"/>
          <a:endParaRPr lang="ar-EG"/>
        </a:p>
      </dgm:t>
    </dgm:pt>
    <dgm:pt modelId="{74F734EC-4E33-438C-BA3D-3F4DAF826F9E}">
      <dgm:prSet/>
      <dgm:spPr/>
    </dgm:pt>
    <dgm:pt modelId="{EB53AE7A-7436-45E4-B89E-5C6B3203815F}" type="parTrans" cxnId="{4104DB74-6713-4E53-B1E6-460FD4ACF885}">
      <dgm:prSet/>
      <dgm:spPr/>
      <dgm:t>
        <a:bodyPr/>
        <a:lstStyle/>
        <a:p>
          <a:pPr rtl="1"/>
          <a:endParaRPr lang="ar-EG"/>
        </a:p>
      </dgm:t>
    </dgm:pt>
    <dgm:pt modelId="{22E47966-8DBA-48B4-A747-D262687D4EF7}" type="sibTrans" cxnId="{4104DB74-6713-4E53-B1E6-460FD4ACF885}">
      <dgm:prSet/>
      <dgm:spPr/>
      <dgm:t>
        <a:bodyPr/>
        <a:lstStyle/>
        <a:p>
          <a:pPr rtl="1"/>
          <a:endParaRPr lang="ar-EG"/>
        </a:p>
      </dgm:t>
    </dgm:pt>
    <dgm:pt modelId="{27713D87-BA95-4186-AD77-6C1855DF3142}" type="pres">
      <dgm:prSet presAssocID="{F784FE05-E5F2-4113-B28C-72266DB66ED8}" presName="diagram" presStyleCnt="0">
        <dgm:presLayoutVars>
          <dgm:chMax val="1"/>
          <dgm:dir/>
          <dgm:animLvl val="ctr"/>
          <dgm:resizeHandles val="exact"/>
        </dgm:presLayoutVars>
      </dgm:prSet>
      <dgm:spPr/>
    </dgm:pt>
    <dgm:pt modelId="{11F15E7A-4759-4E61-AD97-B87A446CEA4A}" type="pres">
      <dgm:prSet presAssocID="{F784FE05-E5F2-4113-B28C-72266DB66ED8}" presName="matrix" presStyleCnt="0"/>
      <dgm:spPr/>
    </dgm:pt>
    <dgm:pt modelId="{6A3090E7-E08C-4D4F-B510-93CE862104CB}" type="pres">
      <dgm:prSet presAssocID="{F784FE05-E5F2-4113-B28C-72266DB66ED8}" presName="tile1" presStyleLbl="node1" presStyleIdx="0" presStyleCnt="4"/>
      <dgm:spPr/>
      <dgm:t>
        <a:bodyPr/>
        <a:lstStyle/>
        <a:p>
          <a:pPr rtl="1"/>
          <a:endParaRPr lang="ar-EG"/>
        </a:p>
      </dgm:t>
    </dgm:pt>
    <dgm:pt modelId="{1CCB9D12-8AC5-4458-9B78-D5D0B0AF9F18}" type="pres">
      <dgm:prSet presAssocID="{F784FE05-E5F2-4113-B28C-72266DB66ED8}" presName="tile1text" presStyleLbl="node1" presStyleIdx="0" presStyleCnt="4">
        <dgm:presLayoutVars>
          <dgm:chMax val="0"/>
          <dgm:chPref val="0"/>
          <dgm:bulletEnabled val="1"/>
        </dgm:presLayoutVars>
      </dgm:prSet>
      <dgm:spPr/>
      <dgm:t>
        <a:bodyPr/>
        <a:lstStyle/>
        <a:p>
          <a:pPr rtl="1"/>
          <a:endParaRPr lang="ar-EG"/>
        </a:p>
      </dgm:t>
    </dgm:pt>
    <dgm:pt modelId="{124C5AB2-5F99-4122-AAE2-4A42123F1E9A}" type="pres">
      <dgm:prSet presAssocID="{F784FE05-E5F2-4113-B28C-72266DB66ED8}" presName="tile2" presStyleLbl="node1" presStyleIdx="1" presStyleCnt="4"/>
      <dgm:spPr/>
      <dgm:t>
        <a:bodyPr/>
        <a:lstStyle/>
        <a:p>
          <a:pPr rtl="1"/>
          <a:endParaRPr lang="ar-EG"/>
        </a:p>
      </dgm:t>
    </dgm:pt>
    <dgm:pt modelId="{8D1F4F5A-93AD-45FA-877C-177D9C9E40E3}" type="pres">
      <dgm:prSet presAssocID="{F784FE05-E5F2-4113-B28C-72266DB66ED8}" presName="tile2text" presStyleLbl="node1" presStyleIdx="1" presStyleCnt="4">
        <dgm:presLayoutVars>
          <dgm:chMax val="0"/>
          <dgm:chPref val="0"/>
          <dgm:bulletEnabled val="1"/>
        </dgm:presLayoutVars>
      </dgm:prSet>
      <dgm:spPr/>
      <dgm:t>
        <a:bodyPr/>
        <a:lstStyle/>
        <a:p>
          <a:pPr rtl="1"/>
          <a:endParaRPr lang="ar-EG"/>
        </a:p>
      </dgm:t>
    </dgm:pt>
    <dgm:pt modelId="{038D6C23-B239-44FE-83F5-AD31EF1559CA}" type="pres">
      <dgm:prSet presAssocID="{F784FE05-E5F2-4113-B28C-72266DB66ED8}" presName="tile3" presStyleLbl="node1" presStyleIdx="2" presStyleCnt="4"/>
      <dgm:spPr/>
      <dgm:t>
        <a:bodyPr/>
        <a:lstStyle/>
        <a:p>
          <a:pPr rtl="1"/>
          <a:endParaRPr lang="ar-EG"/>
        </a:p>
      </dgm:t>
    </dgm:pt>
    <dgm:pt modelId="{84D3EA94-621E-42E4-AB70-6628968AE3EC}" type="pres">
      <dgm:prSet presAssocID="{F784FE05-E5F2-4113-B28C-72266DB66ED8}" presName="tile3text" presStyleLbl="node1" presStyleIdx="2" presStyleCnt="4">
        <dgm:presLayoutVars>
          <dgm:chMax val="0"/>
          <dgm:chPref val="0"/>
          <dgm:bulletEnabled val="1"/>
        </dgm:presLayoutVars>
      </dgm:prSet>
      <dgm:spPr/>
      <dgm:t>
        <a:bodyPr/>
        <a:lstStyle/>
        <a:p>
          <a:pPr rtl="1"/>
          <a:endParaRPr lang="ar-EG"/>
        </a:p>
      </dgm:t>
    </dgm:pt>
    <dgm:pt modelId="{10C1A469-6F19-48A2-B07B-5131A6BADA96}" type="pres">
      <dgm:prSet presAssocID="{F784FE05-E5F2-4113-B28C-72266DB66ED8}" presName="tile4" presStyleLbl="node1" presStyleIdx="3" presStyleCnt="4"/>
      <dgm:spPr/>
      <dgm:t>
        <a:bodyPr/>
        <a:lstStyle/>
        <a:p>
          <a:pPr rtl="1"/>
          <a:endParaRPr lang="ar-EG"/>
        </a:p>
      </dgm:t>
    </dgm:pt>
    <dgm:pt modelId="{5F67E76C-F3D8-4773-8633-E11CC0F0929C}" type="pres">
      <dgm:prSet presAssocID="{F784FE05-E5F2-4113-B28C-72266DB66ED8}" presName="tile4text" presStyleLbl="node1" presStyleIdx="3" presStyleCnt="4">
        <dgm:presLayoutVars>
          <dgm:chMax val="0"/>
          <dgm:chPref val="0"/>
          <dgm:bulletEnabled val="1"/>
        </dgm:presLayoutVars>
      </dgm:prSet>
      <dgm:spPr/>
      <dgm:t>
        <a:bodyPr/>
        <a:lstStyle/>
        <a:p>
          <a:pPr rtl="1"/>
          <a:endParaRPr lang="ar-EG"/>
        </a:p>
      </dgm:t>
    </dgm:pt>
    <dgm:pt modelId="{98E4BD84-544B-469E-8687-7D8E94263639}" type="pres">
      <dgm:prSet presAssocID="{F784FE05-E5F2-4113-B28C-72266DB66ED8}" presName="centerTile" presStyleLbl="fgShp" presStyleIdx="0" presStyleCnt="1">
        <dgm:presLayoutVars>
          <dgm:chMax val="0"/>
          <dgm:chPref val="0"/>
        </dgm:presLayoutVars>
      </dgm:prSet>
      <dgm:spPr/>
      <dgm:t>
        <a:bodyPr/>
        <a:lstStyle/>
        <a:p>
          <a:pPr rtl="1"/>
          <a:endParaRPr lang="ar-EG"/>
        </a:p>
      </dgm:t>
    </dgm:pt>
  </dgm:ptLst>
  <dgm:cxnLst>
    <dgm:cxn modelId="{05BD9300-BEA2-42E0-801D-E7745D466371}" srcId="{F784FE05-E5F2-4113-B28C-72266DB66ED8}" destId="{B920A3FA-1201-4FD6-975D-8A99B5B36E95}" srcOrd="0" destOrd="0" parTransId="{1B159A03-7A86-4CC7-AAA7-F5FE1BC7E28D}" sibTransId="{A003DAC7-5D93-45BE-AA2F-147FEA1F45C7}"/>
    <dgm:cxn modelId="{344F030F-DE9F-4F60-ACA6-1711DCDB2B2A}" type="presOf" srcId="{6A080364-8DC2-40B3-8FE1-9A81EB83FC35}" destId="{8D1F4F5A-93AD-45FA-877C-177D9C9E40E3}" srcOrd="1" destOrd="0" presId="urn:microsoft.com/office/officeart/2005/8/layout/matrix1"/>
    <dgm:cxn modelId="{49F1C3B0-D168-460A-B450-9B157EF65668}" type="presOf" srcId="{FC5557CF-900F-4BD9-A68B-7B991EBDD298}" destId="{038D6C23-B239-44FE-83F5-AD31EF1559CA}" srcOrd="0" destOrd="0" presId="urn:microsoft.com/office/officeart/2005/8/layout/matrix1"/>
    <dgm:cxn modelId="{51DB0C41-A427-474B-8960-C8337E65F57C}" type="presOf" srcId="{F9831268-6387-4A3A-9AED-D59CF870C244}" destId="{1CCB9D12-8AC5-4458-9B78-D5D0B0AF9F18}" srcOrd="1" destOrd="0" presId="urn:microsoft.com/office/officeart/2005/8/layout/matrix1"/>
    <dgm:cxn modelId="{42066C23-A341-4E84-963C-E22DF0A3A94C}" type="presOf" srcId="{FC5557CF-900F-4BD9-A68B-7B991EBDD298}" destId="{84D3EA94-621E-42E4-AB70-6628968AE3EC}" srcOrd="1" destOrd="0" presId="urn:microsoft.com/office/officeart/2005/8/layout/matrix1"/>
    <dgm:cxn modelId="{4104DB74-6713-4E53-B1E6-460FD4ACF885}" srcId="{F784FE05-E5F2-4113-B28C-72266DB66ED8}" destId="{74F734EC-4E33-438C-BA3D-3F4DAF826F9E}" srcOrd="1" destOrd="0" parTransId="{EB53AE7A-7436-45E4-B89E-5C6B3203815F}" sibTransId="{22E47966-8DBA-48B4-A747-D262687D4EF7}"/>
    <dgm:cxn modelId="{FBEE29EF-878B-48AA-96F9-D7FE07DCCC8C}" srcId="{B920A3FA-1201-4FD6-975D-8A99B5B36E95}" destId="{6A080364-8DC2-40B3-8FE1-9A81EB83FC35}" srcOrd="1" destOrd="0" parTransId="{EC1AA443-A843-48FB-AB03-0F4613958982}" sibTransId="{C8E68C39-86FD-49FF-B861-EB1EA4629767}"/>
    <dgm:cxn modelId="{CC3DFA3B-AEBD-4CC0-867F-3B9C80ABA486}" type="presOf" srcId="{B18938EC-8F50-4EDC-8817-2C38A1796FCE}" destId="{10C1A469-6F19-48A2-B07B-5131A6BADA96}" srcOrd="0" destOrd="0" presId="urn:microsoft.com/office/officeart/2005/8/layout/matrix1"/>
    <dgm:cxn modelId="{C21FF25F-5B1B-4179-BB95-E2EF77F21AD5}" type="presOf" srcId="{B920A3FA-1201-4FD6-975D-8A99B5B36E95}" destId="{98E4BD84-544B-469E-8687-7D8E94263639}" srcOrd="0" destOrd="0" presId="urn:microsoft.com/office/officeart/2005/8/layout/matrix1"/>
    <dgm:cxn modelId="{92F220D8-0ED8-4D05-B0FC-5E73225FE555}" srcId="{B920A3FA-1201-4FD6-975D-8A99B5B36E95}" destId="{FC5557CF-900F-4BD9-A68B-7B991EBDD298}" srcOrd="2" destOrd="0" parTransId="{DD7FB168-A445-4176-AF6B-CF944CF71555}" sibTransId="{979D2F64-B24E-4D3B-AB0E-D31D925706BE}"/>
    <dgm:cxn modelId="{9542901D-3421-43BF-912F-3B02310AFC36}" type="presOf" srcId="{F9831268-6387-4A3A-9AED-D59CF870C244}" destId="{6A3090E7-E08C-4D4F-B510-93CE862104CB}" srcOrd="0" destOrd="0" presId="urn:microsoft.com/office/officeart/2005/8/layout/matrix1"/>
    <dgm:cxn modelId="{AC77C39E-228F-474F-9442-58365822D265}" type="presOf" srcId="{6A080364-8DC2-40B3-8FE1-9A81EB83FC35}" destId="{124C5AB2-5F99-4122-AAE2-4A42123F1E9A}" srcOrd="0" destOrd="0" presId="urn:microsoft.com/office/officeart/2005/8/layout/matrix1"/>
    <dgm:cxn modelId="{AF41CFB6-C1A7-47A2-8CF3-4514135F6254}" srcId="{B920A3FA-1201-4FD6-975D-8A99B5B36E95}" destId="{B18938EC-8F50-4EDC-8817-2C38A1796FCE}" srcOrd="3" destOrd="0" parTransId="{FF238BE0-4051-4DC4-8F10-49FE72270C7D}" sibTransId="{683BF721-4A55-4F83-B5A0-A1496AF16EA3}"/>
    <dgm:cxn modelId="{4B97FBB8-BBD5-4C28-8BA0-245F5D9E9DF2}" type="presOf" srcId="{B18938EC-8F50-4EDC-8817-2C38A1796FCE}" destId="{5F67E76C-F3D8-4773-8633-E11CC0F0929C}" srcOrd="1" destOrd="0" presId="urn:microsoft.com/office/officeart/2005/8/layout/matrix1"/>
    <dgm:cxn modelId="{060AEDD1-190F-4EAD-A23A-AAF14D869544}" srcId="{B920A3FA-1201-4FD6-975D-8A99B5B36E95}" destId="{F9831268-6387-4A3A-9AED-D59CF870C244}" srcOrd="0" destOrd="0" parTransId="{831B63DF-2BD0-45F4-B128-E0492A2B22E9}" sibTransId="{6CE9AD29-2B64-49E9-A7C1-B491985D0F94}"/>
    <dgm:cxn modelId="{03507D13-90DE-40C6-BF8B-E94BB2DD23BB}" type="presOf" srcId="{F784FE05-E5F2-4113-B28C-72266DB66ED8}" destId="{27713D87-BA95-4186-AD77-6C1855DF3142}" srcOrd="0" destOrd="0" presId="urn:microsoft.com/office/officeart/2005/8/layout/matrix1"/>
    <dgm:cxn modelId="{84A2E73D-812D-4FE7-8F14-87F009954D55}" type="presParOf" srcId="{27713D87-BA95-4186-AD77-6C1855DF3142}" destId="{11F15E7A-4759-4E61-AD97-B87A446CEA4A}" srcOrd="0" destOrd="0" presId="urn:microsoft.com/office/officeart/2005/8/layout/matrix1"/>
    <dgm:cxn modelId="{D6BECC47-5DF0-45C4-8084-40E38BEA5FC0}" type="presParOf" srcId="{11F15E7A-4759-4E61-AD97-B87A446CEA4A}" destId="{6A3090E7-E08C-4D4F-B510-93CE862104CB}" srcOrd="0" destOrd="0" presId="urn:microsoft.com/office/officeart/2005/8/layout/matrix1"/>
    <dgm:cxn modelId="{1220D39F-0A3B-495C-94CD-4A1CBE7F0DCB}" type="presParOf" srcId="{11F15E7A-4759-4E61-AD97-B87A446CEA4A}" destId="{1CCB9D12-8AC5-4458-9B78-D5D0B0AF9F18}" srcOrd="1" destOrd="0" presId="urn:microsoft.com/office/officeart/2005/8/layout/matrix1"/>
    <dgm:cxn modelId="{097CF8B6-6AEC-4696-9902-E392E9D276AC}" type="presParOf" srcId="{11F15E7A-4759-4E61-AD97-B87A446CEA4A}" destId="{124C5AB2-5F99-4122-AAE2-4A42123F1E9A}" srcOrd="2" destOrd="0" presId="urn:microsoft.com/office/officeart/2005/8/layout/matrix1"/>
    <dgm:cxn modelId="{2D717EDF-02C7-4E22-B0B2-37C35481F45E}" type="presParOf" srcId="{11F15E7A-4759-4E61-AD97-B87A446CEA4A}" destId="{8D1F4F5A-93AD-45FA-877C-177D9C9E40E3}" srcOrd="3" destOrd="0" presId="urn:microsoft.com/office/officeart/2005/8/layout/matrix1"/>
    <dgm:cxn modelId="{A70A7522-C3BB-4C7F-975D-5D53F256086A}" type="presParOf" srcId="{11F15E7A-4759-4E61-AD97-B87A446CEA4A}" destId="{038D6C23-B239-44FE-83F5-AD31EF1559CA}" srcOrd="4" destOrd="0" presId="urn:microsoft.com/office/officeart/2005/8/layout/matrix1"/>
    <dgm:cxn modelId="{A4FB6050-D116-4A31-B5EB-2753D743ECFB}" type="presParOf" srcId="{11F15E7A-4759-4E61-AD97-B87A446CEA4A}" destId="{84D3EA94-621E-42E4-AB70-6628968AE3EC}" srcOrd="5" destOrd="0" presId="urn:microsoft.com/office/officeart/2005/8/layout/matrix1"/>
    <dgm:cxn modelId="{58A0DFD8-B86A-46D9-BD30-A8DB2832E354}" type="presParOf" srcId="{11F15E7A-4759-4E61-AD97-B87A446CEA4A}" destId="{10C1A469-6F19-48A2-B07B-5131A6BADA96}" srcOrd="6" destOrd="0" presId="urn:microsoft.com/office/officeart/2005/8/layout/matrix1"/>
    <dgm:cxn modelId="{81024D20-BACD-4B59-901A-6D1403201091}" type="presParOf" srcId="{11F15E7A-4759-4E61-AD97-B87A446CEA4A}" destId="{5F67E76C-F3D8-4773-8633-E11CC0F0929C}" srcOrd="7" destOrd="0" presId="urn:microsoft.com/office/officeart/2005/8/layout/matrix1"/>
    <dgm:cxn modelId="{9219736A-2F24-4F93-86B3-8720226B0685}" type="presParOf" srcId="{27713D87-BA95-4186-AD77-6C1855DF3142}" destId="{98E4BD84-544B-469E-8687-7D8E94263639}"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3090E7-E08C-4D4F-B510-93CE862104CB}">
      <dsp:nvSpPr>
        <dsp:cNvPr id="0" name=""/>
        <dsp:cNvSpPr/>
      </dsp:nvSpPr>
      <dsp:spPr>
        <a:xfrm rot="16200000">
          <a:off x="480218" y="-480218"/>
          <a:ext cx="3154362" cy="4114800"/>
        </a:xfrm>
        <a:prstGeom prst="round1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ar-EG" sz="2900" kern="1200" dirty="0" smtClean="0"/>
            <a:t>المحافظة على الحالة الغذائية للمريض ومحاولة تحسينها من خلال إمداده بالقدر الكافى من الطاقة والبروتينات وبقية العناصر الضرورية.</a:t>
          </a:r>
          <a:endParaRPr lang="ar-EG" sz="2900" kern="1200" dirty="0"/>
        </a:p>
      </dsp:txBody>
      <dsp:txXfrm rot="16200000">
        <a:off x="874514" y="-874514"/>
        <a:ext cx="2365771" cy="4114800"/>
      </dsp:txXfrm>
    </dsp:sp>
    <dsp:sp modelId="{124C5AB2-5F99-4122-AAE2-4A42123F1E9A}">
      <dsp:nvSpPr>
        <dsp:cNvPr id="0" name=""/>
        <dsp:cNvSpPr/>
      </dsp:nvSpPr>
      <dsp:spPr>
        <a:xfrm>
          <a:off x="4114800" y="0"/>
          <a:ext cx="4114800" cy="3154362"/>
        </a:xfrm>
        <a:prstGeom prst="round1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ar-EG" sz="2900" kern="1200" dirty="0" smtClean="0"/>
            <a:t>منهع حدوث الغيبوبة الكبدية أو التخفيف منها </a:t>
          </a:r>
          <a:endParaRPr lang="ar-EG" sz="2900" kern="1200" dirty="0"/>
        </a:p>
      </dsp:txBody>
      <dsp:txXfrm>
        <a:off x="4114800" y="0"/>
        <a:ext cx="4114800" cy="2365771"/>
      </dsp:txXfrm>
    </dsp:sp>
    <dsp:sp modelId="{038D6C23-B239-44FE-83F5-AD31EF1559CA}">
      <dsp:nvSpPr>
        <dsp:cNvPr id="0" name=""/>
        <dsp:cNvSpPr/>
      </dsp:nvSpPr>
      <dsp:spPr>
        <a:xfrm rot="10800000">
          <a:off x="0" y="3154362"/>
          <a:ext cx="4114800" cy="3154362"/>
        </a:xfrm>
        <a:prstGeom prst="round1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ar-EG" sz="2900" kern="1200" dirty="0" smtClean="0"/>
            <a:t>تمكين الكبد من إعادة تكوين أنسجة جديدة </a:t>
          </a:r>
          <a:endParaRPr lang="ar-EG" sz="2900" kern="1200" dirty="0"/>
        </a:p>
      </dsp:txBody>
      <dsp:txXfrm rot="10800000">
        <a:off x="0" y="3942953"/>
        <a:ext cx="4114800" cy="2365771"/>
      </dsp:txXfrm>
    </dsp:sp>
    <dsp:sp modelId="{10C1A469-6F19-48A2-B07B-5131A6BADA96}">
      <dsp:nvSpPr>
        <dsp:cNvPr id="0" name=""/>
        <dsp:cNvSpPr/>
      </dsp:nvSpPr>
      <dsp:spPr>
        <a:xfrm rot="5400000">
          <a:off x="4595018" y="2674143"/>
          <a:ext cx="3154362" cy="4114800"/>
        </a:xfrm>
        <a:prstGeom prst="round1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ar-EG" sz="2900" kern="1200" dirty="0" smtClean="0"/>
            <a:t>ويتم التأكد من سير الحالة المرضية من خلال إجراء تحاليل لوظائف الكبد</a:t>
          </a:r>
          <a:endParaRPr lang="ar-EG" sz="2900" kern="1200" dirty="0"/>
        </a:p>
      </dsp:txBody>
      <dsp:txXfrm rot="5400000">
        <a:off x="4989314" y="3068439"/>
        <a:ext cx="2365771" cy="4114800"/>
      </dsp:txXfrm>
    </dsp:sp>
    <dsp:sp modelId="{98E4BD84-544B-469E-8687-7D8E94263639}">
      <dsp:nvSpPr>
        <dsp:cNvPr id="0" name=""/>
        <dsp:cNvSpPr/>
      </dsp:nvSpPr>
      <dsp:spPr>
        <a:xfrm>
          <a:off x="2880359" y="2365771"/>
          <a:ext cx="2468880" cy="1577181"/>
        </a:xfrm>
        <a:prstGeom prst="roundRect">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dsp:spPr>
      <dsp:style>
        <a:lnRef idx="0">
          <a:scrgbClr r="0" g="0" b="0"/>
        </a:lnRef>
        <a:fillRef idx="3">
          <a:scrgbClr r="0" g="0" b="0"/>
        </a:fillRef>
        <a:effectRef idx="3">
          <a:scrgbClr r="0" g="0" b="0"/>
        </a:effectRef>
        <a:fontRef idx="minor"/>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b="1" u="none" kern="1200" dirty="0" smtClean="0"/>
            <a:t>أهداف الرعاية الغذائية لمرضى الكبد</a:t>
          </a:r>
          <a:endParaRPr lang="ar-EG" sz="2900" u="none" kern="1200" dirty="0"/>
        </a:p>
      </dsp:txBody>
      <dsp:txXfrm>
        <a:off x="2880359" y="2365771"/>
        <a:ext cx="2468880" cy="157718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E9FCD79-C7BC-42A6-8DB7-5CCEAAA8D680}" type="datetimeFigureOut">
              <a:rPr lang="en-US" smtClean="0"/>
              <a:pPr/>
              <a:t>3/24/2015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227FCB0-4EA4-4840-8A01-E9D924DD48A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FCD79-C7BC-42A6-8DB7-5CCEAAA8D680}"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FCD79-C7BC-42A6-8DB7-5CCEAAA8D680}"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FCD79-C7BC-42A6-8DB7-5CCEAAA8D680}"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9FCD79-C7BC-42A6-8DB7-5CCEAAA8D680}" type="datetimeFigureOut">
              <a:rPr lang="en-US" smtClean="0"/>
              <a:pPr/>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227FCB0-4EA4-4840-8A01-E9D924DD48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9FCD79-C7BC-42A6-8DB7-5CCEAAA8D680}"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9FCD79-C7BC-42A6-8DB7-5CCEAAA8D680}" type="datetimeFigureOut">
              <a:rPr lang="en-US" smtClean="0"/>
              <a:pPr/>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9FCD79-C7BC-42A6-8DB7-5CCEAAA8D680}" type="datetimeFigureOut">
              <a:rPr lang="en-US" smtClean="0"/>
              <a:pPr/>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FCD79-C7BC-42A6-8DB7-5CCEAAA8D680}" type="datetimeFigureOut">
              <a:rPr lang="en-US" smtClean="0"/>
              <a:pPr/>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9FCD79-C7BC-42A6-8DB7-5CCEAAA8D680}"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9FCD79-C7BC-42A6-8DB7-5CCEAAA8D680}" type="datetimeFigureOut">
              <a:rPr lang="en-US" smtClean="0"/>
              <a:pPr/>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7FCB0-4EA4-4840-8A01-E9D924DD48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E9FCD79-C7BC-42A6-8DB7-5CCEAAA8D680}" type="datetimeFigureOut">
              <a:rPr lang="en-US" smtClean="0"/>
              <a:pPr/>
              <a:t>3/24/2015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227FCB0-4EA4-4840-8A01-E9D924DD48A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جامعة بنها"/>
          <p:cNvPicPr>
            <a:picLocks noChangeAspect="1" noChangeArrowheads="1"/>
          </p:cNvPicPr>
          <p:nvPr/>
        </p:nvPicPr>
        <p:blipFill>
          <a:blip r:embed="rId2" cstate="print"/>
          <a:srcRect/>
          <a:stretch>
            <a:fillRect/>
          </a:stretch>
        </p:blipFill>
        <p:spPr bwMode="auto">
          <a:xfrm>
            <a:off x="7162800" y="685800"/>
            <a:ext cx="1447800" cy="1208088"/>
          </a:xfrm>
          <a:prstGeom prst="rect">
            <a:avLst/>
          </a:prstGeom>
          <a:noFill/>
          <a:ln w="9525">
            <a:noFill/>
            <a:miter lim="800000"/>
            <a:headEnd/>
            <a:tailEnd/>
          </a:ln>
        </p:spPr>
      </p:pic>
      <p:sp>
        <p:nvSpPr>
          <p:cNvPr id="6147" name="Rectangle 1"/>
          <p:cNvSpPr>
            <a:spLocks noChangeArrowheads="1"/>
          </p:cNvSpPr>
          <p:nvPr/>
        </p:nvSpPr>
        <p:spPr bwMode="auto">
          <a:xfrm>
            <a:off x="323850" y="0"/>
            <a:ext cx="2665413" cy="1754188"/>
          </a:xfrm>
          <a:prstGeom prst="rect">
            <a:avLst/>
          </a:prstGeom>
          <a:noFill/>
          <a:ln w="9525">
            <a:noFill/>
            <a:miter lim="800000"/>
            <a:headEnd/>
            <a:tailEnd/>
          </a:ln>
        </p:spPr>
        <p:txBody>
          <a:bodyPr anchor="ctr">
            <a:spAutoFit/>
          </a:bodyPr>
          <a:lstStyle/>
          <a:p>
            <a:pPr algn="justLow" eaLnBrk="0" hangingPunct="0"/>
            <a:endParaRPr lang="en-US" dirty="0">
              <a:cs typeface="Times New Roman" pitchFamily="18" charset="0"/>
            </a:endParaRPr>
          </a:p>
          <a:p>
            <a:pPr algn="justLow" eaLnBrk="0" hangingPunct="0"/>
            <a:endParaRPr lang="en-US" dirty="0">
              <a:cs typeface="Times New Roman" pitchFamily="18" charset="0"/>
            </a:endParaRPr>
          </a:p>
          <a:p>
            <a:pPr algn="justLow" eaLnBrk="0" hangingPunct="0"/>
            <a:endParaRPr lang="en-US" dirty="0">
              <a:cs typeface="Times New Roman" pitchFamily="18" charset="0"/>
            </a:endParaRPr>
          </a:p>
          <a:p>
            <a:pPr algn="justLow" eaLnBrk="0" hangingPunct="0"/>
            <a:r>
              <a:rPr lang="en-US" dirty="0" err="1">
                <a:solidFill>
                  <a:schemeClr val="accent2">
                    <a:lumMod val="75000"/>
                  </a:schemeClr>
                </a:solidFill>
                <a:cs typeface="Times New Roman" pitchFamily="18" charset="0"/>
              </a:rPr>
              <a:t>Benha</a:t>
            </a:r>
            <a:r>
              <a:rPr lang="en-US" dirty="0">
                <a:solidFill>
                  <a:schemeClr val="accent2">
                    <a:lumMod val="75000"/>
                  </a:schemeClr>
                </a:solidFill>
                <a:cs typeface="Times New Roman" pitchFamily="18" charset="0"/>
              </a:rPr>
              <a:t> University </a:t>
            </a:r>
            <a:endParaRPr lang="en-US" sz="800" dirty="0">
              <a:solidFill>
                <a:schemeClr val="accent2">
                  <a:lumMod val="75000"/>
                </a:schemeClr>
              </a:solidFill>
            </a:endParaRPr>
          </a:p>
          <a:p>
            <a:pPr algn="justLow" eaLnBrk="0" hangingPunct="0"/>
            <a:r>
              <a:rPr lang="en-US" dirty="0">
                <a:solidFill>
                  <a:schemeClr val="accent2">
                    <a:lumMod val="75000"/>
                  </a:schemeClr>
                </a:solidFill>
                <a:cs typeface="Times New Roman" pitchFamily="18" charset="0"/>
              </a:rPr>
              <a:t>Faculty of Science</a:t>
            </a:r>
            <a:endParaRPr lang="en-US" sz="800" dirty="0">
              <a:solidFill>
                <a:schemeClr val="accent2">
                  <a:lumMod val="75000"/>
                </a:schemeClr>
              </a:solidFill>
            </a:endParaRPr>
          </a:p>
          <a:p>
            <a:pPr algn="justLow" eaLnBrk="0" hangingPunct="0"/>
            <a:r>
              <a:rPr lang="en-US" dirty="0">
                <a:solidFill>
                  <a:schemeClr val="accent2">
                    <a:lumMod val="75000"/>
                  </a:schemeClr>
                </a:solidFill>
                <a:cs typeface="Times New Roman" pitchFamily="18" charset="0"/>
              </a:rPr>
              <a:t>Department of Zoology</a:t>
            </a:r>
            <a:r>
              <a:rPr lang="en-US" dirty="0">
                <a:cs typeface="Times New Roman" pitchFamily="18" charset="0"/>
              </a:rPr>
              <a:t> </a:t>
            </a:r>
            <a:endParaRPr lang="en-US" dirty="0"/>
          </a:p>
        </p:txBody>
      </p:sp>
      <p:sp>
        <p:nvSpPr>
          <p:cNvPr id="4" name="Rectangle 3"/>
          <p:cNvSpPr/>
          <p:nvPr/>
        </p:nvSpPr>
        <p:spPr>
          <a:xfrm>
            <a:off x="2411413" y="4437063"/>
            <a:ext cx="4392612" cy="523875"/>
          </a:xfrm>
          <a:prstGeom prst="rect">
            <a:avLst/>
          </a:prstGeom>
          <a:solidFill>
            <a:srgbClr val="7030A0"/>
          </a:solidFill>
        </p:spPr>
        <p:style>
          <a:lnRef idx="3">
            <a:schemeClr val="lt1"/>
          </a:lnRef>
          <a:fillRef idx="1">
            <a:schemeClr val="accent2"/>
          </a:fillRef>
          <a:effectRef idx="1">
            <a:schemeClr val="accent2"/>
          </a:effectRef>
          <a:fontRef idx="minor">
            <a:schemeClr val="lt1"/>
          </a:fontRef>
        </p:style>
        <p:txBody>
          <a:bodyPr>
            <a:spAutoFit/>
          </a:bodyPr>
          <a:lstStyle/>
          <a:p>
            <a:pPr algn="ctr">
              <a:defRPr/>
            </a:pPr>
            <a:endParaRPr lang="en-US" sz="2800" b="1" dirty="0">
              <a:solidFill>
                <a:srgbClr val="005250"/>
              </a:solidFill>
              <a:latin typeface="Times New Roman" pitchFamily="18" charset="0"/>
              <a:cs typeface="Times New Roman" pitchFamily="18" charset="0"/>
            </a:endParaRPr>
          </a:p>
        </p:txBody>
      </p:sp>
      <p:sp>
        <p:nvSpPr>
          <p:cNvPr id="6149" name="TextBox 4"/>
          <p:cNvSpPr txBox="1">
            <a:spLocks noChangeArrowheads="1"/>
          </p:cNvSpPr>
          <p:nvPr/>
        </p:nvSpPr>
        <p:spPr bwMode="auto">
          <a:xfrm>
            <a:off x="2195513" y="4437063"/>
            <a:ext cx="5111750" cy="5238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ar-EG" sz="2800" b="1" dirty="0">
                <a:solidFill>
                  <a:schemeClr val="tx1"/>
                </a:solidFill>
                <a:latin typeface="Times New Roman" pitchFamily="18" charset="0"/>
                <a:cs typeface="+mn-cs"/>
              </a:rPr>
              <a:t>د. دعاء صبرى إبراهيم</a:t>
            </a:r>
            <a:endParaRPr lang="en-US" sz="2800" b="1" dirty="0">
              <a:solidFill>
                <a:schemeClr val="tx1"/>
              </a:solidFill>
              <a:latin typeface="Times New Roman" pitchFamily="18" charset="0"/>
              <a:cs typeface="+mn-cs"/>
            </a:endParaRPr>
          </a:p>
        </p:txBody>
      </p:sp>
      <p:sp>
        <p:nvSpPr>
          <p:cNvPr id="6150" name="TextBox 6"/>
          <p:cNvSpPr txBox="1">
            <a:spLocks noChangeArrowheads="1"/>
          </p:cNvSpPr>
          <p:nvPr/>
        </p:nvSpPr>
        <p:spPr bwMode="auto">
          <a:xfrm>
            <a:off x="4067175" y="3716338"/>
            <a:ext cx="1152525" cy="523875"/>
          </a:xfrm>
          <a:prstGeom prst="rect">
            <a:avLst/>
          </a:prstGeom>
          <a:noFill/>
          <a:ln w="9525">
            <a:noFill/>
            <a:miter lim="800000"/>
            <a:headEnd/>
            <a:tailEnd/>
          </a:ln>
        </p:spPr>
        <p:txBody>
          <a:bodyPr>
            <a:spAutoFit/>
            <a:scene3d>
              <a:camera prst="orthographicFront"/>
              <a:lightRig rig="threePt" dir="t"/>
            </a:scene3d>
            <a:sp3d extrusionH="57150">
              <a:bevelT w="38100" h="38100"/>
            </a:sp3d>
          </a:bodyPr>
          <a:lstStyle/>
          <a:p>
            <a:pPr algn="ctr">
              <a:defRPr/>
            </a:pPr>
            <a:r>
              <a:rPr lang="ar-EG" sz="2800" b="1" dirty="0">
                <a:solidFill>
                  <a:srgbClr val="7030A0"/>
                </a:solidFill>
                <a:latin typeface="Times New Roman" pitchFamily="18" charset="0"/>
                <a:cs typeface="+mn-cs"/>
              </a:rPr>
              <a:t>إعداد</a:t>
            </a:r>
            <a:endParaRPr lang="en-US" sz="2800" b="1" dirty="0">
              <a:solidFill>
                <a:srgbClr val="7030A0"/>
              </a:solidFill>
              <a:latin typeface="Times New Roman" pitchFamily="18" charset="0"/>
              <a:cs typeface="+mn-cs"/>
            </a:endParaRPr>
          </a:p>
        </p:txBody>
      </p:sp>
      <p:sp>
        <p:nvSpPr>
          <p:cNvPr id="7" name="Rectangle 6"/>
          <p:cNvSpPr/>
          <p:nvPr/>
        </p:nvSpPr>
        <p:spPr>
          <a:xfrm>
            <a:off x="2362200" y="2514600"/>
            <a:ext cx="4392613" cy="52322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ar-EG" sz="2800" b="1" dirty="0">
                <a:solidFill>
                  <a:schemeClr val="tx1"/>
                </a:solidFill>
                <a:latin typeface="Times New Roman" pitchFamily="18" charset="0"/>
              </a:rPr>
              <a:t>التغذية العلاجية لمرضى </a:t>
            </a:r>
            <a:r>
              <a:rPr lang="ar-EG" sz="2800" b="1" dirty="0" smtClean="0">
                <a:solidFill>
                  <a:schemeClr val="tx1"/>
                </a:solidFill>
                <a:latin typeface="Times New Roman" pitchFamily="18" charset="0"/>
              </a:rPr>
              <a:t>الكبد (1)</a:t>
            </a:r>
            <a:endParaRPr lang="en-US"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1">
            <a:schemeClr val="dk1"/>
          </a:lnRef>
          <a:fillRef idx="3">
            <a:schemeClr val="dk1"/>
          </a:fillRef>
          <a:effectRef idx="2">
            <a:schemeClr val="dk1"/>
          </a:effectRef>
          <a:fontRef idx="minor">
            <a:schemeClr val="lt1"/>
          </a:fontRef>
        </p:style>
        <p:txBody>
          <a:bodyPr>
            <a:normAutofit fontScale="90000"/>
          </a:bodyPr>
          <a:lstStyle/>
          <a:p>
            <a:r>
              <a:rPr lang="ar-EG" sz="4400" dirty="0" smtClean="0">
                <a:solidFill>
                  <a:srgbClr val="FFFF00"/>
                </a:solidFill>
              </a:rPr>
              <a:t>التغذيه العلاجيه لمرضى تشمع الكبد المصابين بدوالى المرىء </a:t>
            </a:r>
            <a:endParaRPr lang="ar-EG" dirty="0">
              <a:solidFill>
                <a:srgbClr val="FFFF00"/>
              </a:solidFill>
            </a:endParaRPr>
          </a:p>
        </p:txBody>
      </p:sp>
      <p:sp>
        <p:nvSpPr>
          <p:cNvPr id="3" name="Content Placeholder 2"/>
          <p:cNvSpPr>
            <a:spLocks noGrp="1"/>
          </p:cNvSpPr>
          <p:nvPr>
            <p:ph idx="1"/>
          </p:nvPr>
        </p:nvSpPr>
        <p:spPr>
          <a:xfrm>
            <a:off x="0" y="1600200"/>
            <a:ext cx="9144000" cy="5257800"/>
          </a:xfrm>
        </p:spPr>
        <p:style>
          <a:lnRef idx="0">
            <a:schemeClr val="dk1"/>
          </a:lnRef>
          <a:fillRef idx="3">
            <a:schemeClr val="dk1"/>
          </a:fillRef>
          <a:effectRef idx="3">
            <a:schemeClr val="dk1"/>
          </a:effectRef>
          <a:fontRef idx="minor">
            <a:schemeClr val="lt1"/>
          </a:fontRef>
        </p:style>
        <p:txBody>
          <a:bodyPr>
            <a:normAutofit/>
          </a:bodyPr>
          <a:lstStyle/>
          <a:p>
            <a:pPr algn="ctr">
              <a:buNone/>
            </a:pPr>
            <a:r>
              <a:rPr lang="ar-EG" sz="3400" dirty="0" smtClean="0">
                <a:solidFill>
                  <a:srgbClr val="FFFF00"/>
                </a:solidFill>
              </a:rPr>
              <a:t>توسع في الأوعية الدموية الموجودة في الأغشية </a:t>
            </a:r>
            <a:r>
              <a:rPr lang="ar-EG" sz="3400" dirty="0" smtClean="0">
                <a:solidFill>
                  <a:srgbClr val="FFFF00"/>
                </a:solidFill>
              </a:rPr>
              <a:t>المبطنة لتجويف المرئ، </a:t>
            </a:r>
            <a:r>
              <a:rPr lang="ar-EG" sz="3400" dirty="0" smtClean="0">
                <a:solidFill>
                  <a:srgbClr val="FFFF00"/>
                </a:solidFill>
              </a:rPr>
              <a:t>تظهر غالباً في الجزء السفلي من المريء </a:t>
            </a:r>
            <a:r>
              <a:rPr lang="ar-EG" sz="3400" dirty="0" smtClean="0">
                <a:solidFill>
                  <a:srgbClr val="FFFF00"/>
                </a:solidFill>
              </a:rPr>
              <a:t>وعادة </a:t>
            </a:r>
            <a:r>
              <a:rPr lang="ar-EG" sz="3400" dirty="0" smtClean="0">
                <a:solidFill>
                  <a:srgbClr val="FFFF00"/>
                </a:solidFill>
              </a:rPr>
              <a:t>ما تكون ناتجة من </a:t>
            </a:r>
            <a:r>
              <a:rPr lang="ar-EG" sz="3400" dirty="0" smtClean="0">
                <a:solidFill>
                  <a:srgbClr val="FFFF00"/>
                </a:solidFill>
              </a:rPr>
              <a:t>فرط ضغط الدم البابى. </a:t>
            </a:r>
            <a:endParaRPr lang="ar-EG" sz="3400" dirty="0" smtClean="0">
              <a:solidFill>
                <a:srgbClr val="FFFF00"/>
              </a:solidFill>
            </a:endParaRPr>
          </a:p>
          <a:p>
            <a:pPr lvl="0"/>
            <a:r>
              <a:rPr lang="ar-EG" dirty="0" smtClean="0"/>
              <a:t>يجدب تقديم وجبات غذائيه قليله لأن الوجبات الغذائيه الكبيره قد تؤدى الى رفع الضغط على الوريد البابى وتسبب النزف .</a:t>
            </a:r>
            <a:endParaRPr lang="en-US" dirty="0" smtClean="0"/>
          </a:p>
          <a:p>
            <a:pPr lvl="0"/>
            <a:r>
              <a:rPr lang="ar-EG" dirty="0" smtClean="0"/>
              <a:t>الابتعاد عن الاغذيه المثيره والمهيجه للقناه الهضميه مثل الكافيين والفلفل .</a:t>
            </a:r>
            <a:endParaRPr lang="en-US" dirty="0" smtClean="0"/>
          </a:p>
          <a:p>
            <a:pPr lvl="0"/>
            <a:r>
              <a:rPr lang="ar-EG" dirty="0" smtClean="0"/>
              <a:t>تناول الاغذيه القليلة الصلابه لتسهيل البلع .</a:t>
            </a:r>
            <a:endParaRPr lang="en-US" dirty="0" smtClean="0"/>
          </a:p>
          <a:p>
            <a:pPr lvl="0"/>
            <a:r>
              <a:rPr lang="ar-EG" dirty="0" smtClean="0"/>
              <a:t>عدم تناول الحمضيات مثل الليمون والبرتقال .</a:t>
            </a:r>
            <a:endParaRPr lang="en-US" dirty="0" smtClean="0"/>
          </a:p>
          <a:p>
            <a:r>
              <a:rPr lang="ar-EG" dirty="0" smtClean="0"/>
              <a:t>الابتعاد عن أكل الفواكه والخضروات </a:t>
            </a:r>
            <a:r>
              <a:rPr lang="ar-EG" dirty="0" smtClean="0"/>
              <a:t>ذات </a:t>
            </a:r>
            <a:r>
              <a:rPr lang="ar-EG" dirty="0" smtClean="0"/>
              <a:t>القشره السميكه والتى قد تسبب نزف الدوالى </a:t>
            </a:r>
            <a:r>
              <a:rPr lang="ar-EG"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1">
            <a:schemeClr val="dk1"/>
          </a:lnRef>
          <a:fillRef idx="3">
            <a:schemeClr val="dk1"/>
          </a:fillRef>
          <a:effectRef idx="2">
            <a:schemeClr val="dk1"/>
          </a:effectRef>
          <a:fontRef idx="minor">
            <a:schemeClr val="lt1"/>
          </a:fontRef>
        </p:style>
        <p:txBody>
          <a:bodyPr>
            <a:normAutofit/>
          </a:bodyPr>
          <a:lstStyle/>
          <a:p>
            <a:r>
              <a:rPr lang="ar-EG" sz="4000" dirty="0" smtClean="0">
                <a:solidFill>
                  <a:srgbClr val="FFFF00"/>
                </a:solidFill>
              </a:rPr>
              <a:t>التغذيه العلاجيه فى حالات تشمع الكبد والاستقساء </a:t>
            </a:r>
          </a:p>
        </p:txBody>
      </p:sp>
      <p:sp>
        <p:nvSpPr>
          <p:cNvPr id="3" name="Content Placeholder 2"/>
          <p:cNvSpPr>
            <a:spLocks noGrp="1"/>
          </p:cNvSpPr>
          <p:nvPr>
            <p:ph idx="1"/>
          </p:nvPr>
        </p:nvSpPr>
        <p:spPr>
          <a:xfrm>
            <a:off x="0" y="1600200"/>
            <a:ext cx="9144000" cy="5257800"/>
          </a:xfrm>
        </p:spPr>
        <p:style>
          <a:lnRef idx="0">
            <a:schemeClr val="dk1"/>
          </a:lnRef>
          <a:fillRef idx="3">
            <a:schemeClr val="dk1"/>
          </a:fillRef>
          <a:effectRef idx="3">
            <a:schemeClr val="dk1"/>
          </a:effectRef>
          <a:fontRef idx="minor">
            <a:schemeClr val="lt1"/>
          </a:fontRef>
        </p:style>
        <p:txBody>
          <a:bodyPr>
            <a:normAutofit/>
          </a:bodyPr>
          <a:lstStyle/>
          <a:p>
            <a:pPr algn="ctr">
              <a:buNone/>
            </a:pPr>
            <a:r>
              <a:rPr lang="ar-EG" sz="3600" dirty="0" smtClean="0">
                <a:solidFill>
                  <a:srgbClr val="FFFF00"/>
                </a:solidFill>
              </a:rPr>
              <a:t>الاستسقاء هو تراكم السوائل الغنية بالبروتينات فى تجويف البطن بسبب زيادة الضغط فى الدوره البابيه ونقص الالبومين الناتج عن تليف الكبد</a:t>
            </a:r>
          </a:p>
          <a:p>
            <a:pPr lvl="0"/>
            <a:r>
              <a:rPr lang="ar-EG" sz="4000" dirty="0" smtClean="0">
                <a:solidFill>
                  <a:srgbClr val="FFFF00"/>
                </a:solidFill>
              </a:rPr>
              <a:t> </a:t>
            </a:r>
            <a:r>
              <a:rPr lang="ar-EG" sz="3200" dirty="0" smtClean="0"/>
              <a:t>يعطى المريض نظاما غذائيا </a:t>
            </a:r>
            <a:r>
              <a:rPr lang="ar-EG" sz="3200" dirty="0" smtClean="0"/>
              <a:t>غنيا </a:t>
            </a:r>
            <a:r>
              <a:rPr lang="ar-EG" sz="3200" dirty="0" smtClean="0"/>
              <a:t>بالبروتين مع الحذر من حدوث الغيبوبه الكبديه .</a:t>
            </a:r>
            <a:endParaRPr lang="en-US" sz="3200" dirty="0" smtClean="0"/>
          </a:p>
          <a:p>
            <a:pPr lvl="0"/>
            <a:r>
              <a:rPr lang="ar-EG" sz="3200" dirty="0" smtClean="0"/>
              <a:t>يحدد مقدار السوائل والصوديوم حسب حالة المريض ، وقد لا يزيد الصوديوم على 0.5-1.5 غرام / يوميا وقد يحتاج المريض الى تناول المدرات </a:t>
            </a:r>
            <a:r>
              <a:rPr lang="ar-EG" sz="3200" dirty="0" smtClean="0"/>
              <a:t>البوليه.</a:t>
            </a:r>
            <a:endParaRPr lang="en-US" sz="3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410200"/>
            <a:ext cx="7696200" cy="461665"/>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defRPr/>
            </a:pPr>
            <a:r>
              <a:rPr lang="en-US" sz="2400" b="1" dirty="0">
                <a:solidFill>
                  <a:srgbClr val="FFFF00"/>
                </a:solidFill>
              </a:rPr>
              <a:t>http://www.bu.edu.eg/staff/doaamohamed7-courses</a:t>
            </a:r>
          </a:p>
        </p:txBody>
      </p:sp>
      <p:sp>
        <p:nvSpPr>
          <p:cNvPr id="3" name="TextBox 2"/>
          <p:cNvSpPr txBox="1"/>
          <p:nvPr/>
        </p:nvSpPr>
        <p:spPr>
          <a:xfrm>
            <a:off x="2895600" y="4572000"/>
            <a:ext cx="2514600" cy="461665"/>
          </a:xfrm>
          <a:prstGeom prst="rect">
            <a:avLst/>
          </a:prstGeom>
        </p:spPr>
        <p:style>
          <a:lnRef idx="3">
            <a:schemeClr val="lt1"/>
          </a:lnRef>
          <a:fillRef idx="1">
            <a:schemeClr val="accent1"/>
          </a:fillRef>
          <a:effectRef idx="1">
            <a:schemeClr val="accent1"/>
          </a:effectRef>
          <a:fontRef idx="minor">
            <a:schemeClr val="lt1"/>
          </a:fontRef>
        </p:style>
        <p:txBody>
          <a:bodyPr rtlCol="1">
            <a:spAutoFit/>
          </a:bodyPr>
          <a:lstStyle/>
          <a:p>
            <a:pPr algn="ctr">
              <a:defRPr/>
            </a:pPr>
            <a:r>
              <a:rPr lang="ar-EG" sz="2400" b="1" dirty="0">
                <a:solidFill>
                  <a:schemeClr val="bg1"/>
                </a:solidFill>
              </a:rPr>
              <a:t>لمزيد من المعلومات</a:t>
            </a:r>
            <a:endParaRPr lang="en-US" b="1" dirty="0">
              <a:solidFill>
                <a:schemeClr val="bg1"/>
              </a:solidFill>
            </a:endParaRPr>
          </a:p>
        </p:txBody>
      </p:sp>
      <p:sp>
        <p:nvSpPr>
          <p:cNvPr id="4" name="Rectangle 3"/>
          <p:cNvSpPr/>
          <p:nvPr/>
        </p:nvSpPr>
        <p:spPr>
          <a:xfrm>
            <a:off x="2286000" y="3429000"/>
            <a:ext cx="4572000" cy="685800"/>
          </a:xfrm>
          <a:prstGeom prst="rect">
            <a:avLst/>
          </a:prstGeom>
        </p:spPr>
        <p:style>
          <a:lnRef idx="1">
            <a:schemeClr val="accent1"/>
          </a:lnRef>
          <a:fillRef idx="3">
            <a:schemeClr val="accent1"/>
          </a:fillRef>
          <a:effectRef idx="2">
            <a:schemeClr val="accent1"/>
          </a:effectRef>
          <a:fontRef idx="minor">
            <a:schemeClr val="lt1"/>
          </a:fontRef>
        </p:style>
        <p:txBody>
          <a:bodyPr wrap="none">
            <a:prstTxWarp prst="textCanDown">
              <a:avLst/>
            </a:prstTxWarp>
            <a:spAutoFit/>
          </a:bodyPr>
          <a:lstStyle/>
          <a:p>
            <a:pPr>
              <a:defRPr/>
            </a:pPr>
            <a:r>
              <a:rPr lang="ar-EG" dirty="0">
                <a:solidFill>
                  <a:schemeClr val="bg1"/>
                </a:solidFill>
              </a:rPr>
              <a:t>مع تمنياتي لكم بالنجاح والتوفيق</a:t>
            </a:r>
            <a:endParaRPr lang="en-US" dirty="0">
              <a:solidFill>
                <a:schemeClr val="bg1"/>
              </a:solidFill>
            </a:endParaRPr>
          </a:p>
        </p:txBody>
      </p:sp>
      <p:pic>
        <p:nvPicPr>
          <p:cNvPr id="12293" name="Picture 8" descr="https://encrypted-tbn2.gstatic.com/images?q=tbn:ANd9GcTltZRkJMrGZMA-lh3WIg_4oemO1TEow6SCMe9PPNFUqSoX_a9_"/>
          <p:cNvPicPr>
            <a:picLocks noChangeAspect="1" noChangeArrowheads="1"/>
          </p:cNvPicPr>
          <p:nvPr/>
        </p:nvPicPr>
        <p:blipFill>
          <a:blip r:embed="rId2" cstate="print"/>
          <a:srcRect/>
          <a:stretch>
            <a:fillRect/>
          </a:stretch>
        </p:blipFill>
        <p:spPr bwMode="auto">
          <a:xfrm>
            <a:off x="2362200" y="762000"/>
            <a:ext cx="3962400" cy="223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4800600" y="1524000"/>
            <a:ext cx="3962400" cy="4906963"/>
          </a:xfrm>
        </p:spPr>
        <p:style>
          <a:lnRef idx="1">
            <a:schemeClr val="accent1"/>
          </a:lnRef>
          <a:fillRef idx="3">
            <a:schemeClr val="accent1"/>
          </a:fillRef>
          <a:effectRef idx="2">
            <a:schemeClr val="accent1"/>
          </a:effectRef>
          <a:fontRef idx="minor">
            <a:schemeClr val="lt1"/>
          </a:fontRef>
        </p:style>
        <p:txBody>
          <a:bodyPr>
            <a:noAutofit/>
          </a:bodyPr>
          <a:lstStyle/>
          <a:p>
            <a:r>
              <a:rPr lang="ar-EG" sz="3200" dirty="0" smtClean="0">
                <a:solidFill>
                  <a:schemeClr val="tx1"/>
                </a:solidFill>
              </a:rPr>
              <a:t>أكبر عضو غدي في الجسم وهو من ملحقات الأنبوب الهضمى يزن حوالي كيلو ونصف، ولونه بني أحمر، مقسم لأربعة فصوص غير متساوية الحجم. ويقع في الجانب الأيمن من التجويف البطني تحت الحجاب الحاجز يتميز الكبد بأنه من أكثر اعضاء </a:t>
            </a:r>
            <a:endParaRPr lang="ar-EG" sz="3200" dirty="0">
              <a:solidFill>
                <a:schemeClr val="tx1"/>
              </a:solidFill>
            </a:endParaRPr>
          </a:p>
        </p:txBody>
      </p:sp>
      <p:pic>
        <p:nvPicPr>
          <p:cNvPr id="7" name="Content Placeholder 6" descr="images (3).jpg"/>
          <p:cNvPicPr>
            <a:picLocks noGrp="1" noChangeAspect="1"/>
          </p:cNvPicPr>
          <p:nvPr>
            <p:ph sz="half" idx="1"/>
          </p:nvPr>
        </p:nvPicPr>
        <p:blipFill>
          <a:blip r:embed="rId2" cstate="print"/>
          <a:stretch>
            <a:fillRect/>
          </a:stretch>
        </p:blipFill>
        <p:spPr>
          <a:xfrm>
            <a:off x="533400" y="2057400"/>
            <a:ext cx="3505200" cy="2514600"/>
          </a:xfrm>
        </p:spPr>
      </p:pic>
      <p:sp>
        <p:nvSpPr>
          <p:cNvPr id="8" name="Oval 7"/>
          <p:cNvSpPr/>
          <p:nvPr/>
        </p:nvSpPr>
        <p:spPr>
          <a:xfrm>
            <a:off x="2667000" y="228600"/>
            <a:ext cx="3657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الكبد</a:t>
            </a:r>
            <a:endParaRPr lang="ar-EG"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u="sng" dirty="0" smtClean="0"/>
              <a:t>وظائف الكبد</a:t>
            </a:r>
            <a:endParaRPr lang="ar-EG"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a:buNone/>
            </a:pPr>
            <a:endParaRPr lang="en-US" sz="2000" dirty="0" smtClean="0"/>
          </a:p>
          <a:p>
            <a:pPr marL="1042416" lvl="1" indent="-457200">
              <a:buFont typeface="+mj-lt"/>
              <a:buAutoNum type="arabicPeriod"/>
            </a:pPr>
            <a:r>
              <a:rPr lang="ar-EG" sz="2800" dirty="0" smtClean="0"/>
              <a:t>يلعب دورا رئيسيا فى استقلاب الكربوهيدرات والبروتينات والدهون.</a:t>
            </a:r>
            <a:endParaRPr lang="en-US" sz="2000" dirty="0" smtClean="0"/>
          </a:p>
          <a:p>
            <a:pPr marL="1042416" lvl="1" indent="-457200">
              <a:buFont typeface="+mj-lt"/>
              <a:buAutoNum type="arabicPeriod"/>
            </a:pPr>
            <a:r>
              <a:rPr lang="ar-EG" sz="2800" dirty="0" smtClean="0"/>
              <a:t>يقوم بتصنيع بروتينات بلازما الدم والبروتينات الدهنية والكوليسترول والصفراء والأملاح المرارية.</a:t>
            </a:r>
            <a:endParaRPr lang="en-US" sz="2000" dirty="0" smtClean="0"/>
          </a:p>
          <a:p>
            <a:pPr marL="1042416" lvl="1" indent="-457200">
              <a:buFont typeface="+mj-lt"/>
              <a:buAutoNum type="arabicPeriod"/>
            </a:pPr>
            <a:r>
              <a:rPr lang="ar-EG" sz="2800" dirty="0" smtClean="0"/>
              <a:t>يحول المواد السامة والهرمونات الى  مركبات غير سامة يتم اخراجها من الجسم.</a:t>
            </a:r>
            <a:endParaRPr lang="en-US" sz="2000" dirty="0" smtClean="0"/>
          </a:p>
          <a:p>
            <a:pPr marL="1042416" lvl="1" indent="-457200">
              <a:buFont typeface="+mj-lt"/>
              <a:buAutoNum type="arabicPeriod"/>
            </a:pPr>
            <a:r>
              <a:rPr lang="ar-EG" sz="2800" dirty="0" smtClean="0"/>
              <a:t>يقوم بتحويل الأمونيا الى يوريا ويحول الكاروتين الى فيتامين </a:t>
            </a:r>
            <a:r>
              <a:rPr lang="en-US" sz="2800" dirty="0" smtClean="0"/>
              <a:t>A</a:t>
            </a:r>
            <a:r>
              <a:rPr lang="ar-EG" sz="2800" dirty="0" smtClean="0"/>
              <a:t> وفيتامين </a:t>
            </a:r>
            <a:r>
              <a:rPr lang="en-US" sz="2800" dirty="0" smtClean="0"/>
              <a:t>D</a:t>
            </a:r>
            <a:r>
              <a:rPr lang="ar-EG" sz="2800" dirty="0" smtClean="0"/>
              <a:t> الى صورته النشطة.</a:t>
            </a:r>
            <a:endParaRPr lang="en-US" sz="2000" dirty="0" smtClean="0"/>
          </a:p>
          <a:p>
            <a:pPr marL="1042416" lvl="1" indent="-457200">
              <a:buFont typeface="+mj-lt"/>
              <a:buAutoNum type="arabicPeriod"/>
            </a:pPr>
            <a:r>
              <a:rPr lang="ar-EG" sz="2800" dirty="0" smtClean="0"/>
              <a:t>يصنع البروثرومبين من فيتامين </a:t>
            </a:r>
            <a:r>
              <a:rPr lang="en-US" sz="2800" dirty="0" smtClean="0"/>
              <a:t>K</a:t>
            </a:r>
            <a:r>
              <a:rPr lang="ar-EG" sz="2800" dirty="0" smtClean="0"/>
              <a:t>.</a:t>
            </a:r>
            <a:endParaRPr lang="en-US" sz="2000" dirty="0" smtClean="0"/>
          </a:p>
          <a:p>
            <a:pPr marL="1042416" lvl="1" indent="-457200">
              <a:buFont typeface="+mj-lt"/>
              <a:buAutoNum type="arabicPeriod"/>
            </a:pPr>
            <a:r>
              <a:rPr lang="ar-EG" sz="2800" dirty="0" smtClean="0"/>
              <a:t>يختزن بعض المعادن مثل الحديد والنحاس والفيتامينات الذائبة فى الدهون.</a:t>
            </a:r>
            <a:endParaRPr lang="en-US" sz="2000" dirty="0" smtClean="0"/>
          </a:p>
          <a:p>
            <a:endParaRPr lang="ar-EG" dirty="0"/>
          </a:p>
        </p:txBody>
      </p:sp>
    </p:spTree>
  </p:cSld>
  <p:clrMapOvr>
    <a:masterClrMapping/>
  </p:clrMapOvr>
  <p:transition spd="slow">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3100" dirty="0" smtClean="0">
                <a:solidFill>
                  <a:schemeClr val="accent1">
                    <a:lumMod val="75000"/>
                  </a:schemeClr>
                </a:solidFill>
              </a:rPr>
              <a:t>أسباب حدوث </a:t>
            </a:r>
            <a:r>
              <a:rPr lang="ar-EG" sz="3100" dirty="0" smtClean="0">
                <a:solidFill>
                  <a:schemeClr val="accent1">
                    <a:lumMod val="75000"/>
                  </a:schemeClr>
                </a:solidFill>
              </a:rPr>
              <a:t>حالة سوء التغذية عند مرض الكبد </a:t>
            </a:r>
            <a:r>
              <a:rPr lang="en-US" dirty="0" smtClean="0">
                <a:solidFill>
                  <a:schemeClr val="accent1">
                    <a:lumMod val="75000"/>
                  </a:schemeClr>
                </a:solidFill>
              </a:rPr>
              <a:t/>
            </a:r>
            <a:br>
              <a:rPr lang="en-US" dirty="0" smtClean="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a:xfrm>
            <a:off x="457200" y="1066800"/>
            <a:ext cx="8229600" cy="54864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buNone/>
            </a:pPr>
            <a:r>
              <a:rPr lang="ar-EG" sz="2000" dirty="0" smtClean="0"/>
              <a:t>أ – حالة فقدان الشهية والغثيان المصاحب لالتهاب الكبد والتى تؤدى إلى قلة تناول المواد الغذائية.</a:t>
            </a:r>
            <a:endParaRPr lang="en-US" sz="2000" dirty="0" smtClean="0"/>
          </a:p>
          <a:p>
            <a:pPr>
              <a:buNone/>
            </a:pPr>
            <a:r>
              <a:rPr lang="ar-EG" sz="2000" dirty="0" smtClean="0"/>
              <a:t>ب- </a:t>
            </a:r>
            <a:r>
              <a:rPr lang="ar-EG" sz="2000" dirty="0" smtClean="0"/>
              <a:t>سوء الهضم الناتج عن اختلال وظائف الكبد.</a:t>
            </a:r>
            <a:endParaRPr lang="en-US" sz="2000" dirty="0" smtClean="0"/>
          </a:p>
          <a:p>
            <a:pPr>
              <a:buNone/>
            </a:pPr>
            <a:r>
              <a:rPr lang="ar-EG" sz="2000" dirty="0" smtClean="0"/>
              <a:t>ج - سوء امتصاص المواد الغذائية.</a:t>
            </a:r>
            <a:endParaRPr lang="en-US" sz="2000" dirty="0" smtClean="0"/>
          </a:p>
          <a:p>
            <a:pPr>
              <a:buNone/>
            </a:pPr>
            <a:r>
              <a:rPr lang="ar-EG" sz="2000" dirty="0" smtClean="0"/>
              <a:t>د - وجود الإسهال الدهنى فى مرض التليف الكبدى وما يصاحبه من فقد فى الفيتامينات الذائبة فى الدهون.</a:t>
            </a:r>
            <a:endParaRPr lang="en-US" sz="2000" dirty="0" smtClean="0"/>
          </a:p>
          <a:p>
            <a:pPr>
              <a:buNone/>
            </a:pPr>
            <a:r>
              <a:rPr lang="ar-EG" sz="2000" dirty="0" smtClean="0"/>
              <a:t>هـ - وجود خلل فى استقلاب العناصر المختلفة ذلك على الوجة التالى:</a:t>
            </a:r>
            <a:endParaRPr lang="en-US" sz="2000" dirty="0" smtClean="0"/>
          </a:p>
          <a:p>
            <a:pPr lvl="0">
              <a:buNone/>
            </a:pPr>
            <a:r>
              <a:rPr lang="ar-EG" sz="2000" dirty="0" smtClean="0"/>
              <a:t>خلل </a:t>
            </a:r>
            <a:r>
              <a:rPr lang="ar-EG" sz="2000" dirty="0" smtClean="0"/>
              <a:t>فى استقلاب البروتينات بسبب الزيادة فى تكسير بروتينات أنسجة الجسم والنقص الذى يحدث فى تصنيع بروتين الألبومين وعوامل التجلط، وخلل فى استقلاب الحموض الأمينية الأروماتية </a:t>
            </a:r>
            <a:r>
              <a:rPr lang="en-US" sz="2000" dirty="0" smtClean="0"/>
              <a:t>aromatic</a:t>
            </a:r>
            <a:r>
              <a:rPr lang="ar-EG" sz="2000" dirty="0" smtClean="0"/>
              <a:t> مما يؤدى إلى زيادة منسوبها بالدم ونقص منسوب الحموض الأمينية ذات السلسة المتفرعة </a:t>
            </a:r>
            <a:r>
              <a:rPr lang="en-US" sz="2000" dirty="0" smtClean="0"/>
              <a:t>branched chain</a:t>
            </a:r>
            <a:r>
              <a:rPr lang="ar-EG" sz="2000" dirty="0" smtClean="0"/>
              <a:t> وكذلك خلل فى تصنيع اليوريا ، ويؤدى كل ذلك إلى حدوث استسقاء </a:t>
            </a:r>
            <a:r>
              <a:rPr lang="en-US" sz="2000" dirty="0" err="1" smtClean="0"/>
              <a:t>ascitis</a:t>
            </a:r>
            <a:r>
              <a:rPr lang="ar-EG" sz="2000" dirty="0" smtClean="0"/>
              <a:t> ، أو نزيف من الجهاز الهضمى ، او حدوث غيبوبة كبدية.</a:t>
            </a:r>
            <a:endParaRPr lang="en-US" sz="2000" dirty="0" smtClean="0"/>
          </a:p>
          <a:p>
            <a:pPr lvl="0">
              <a:buNone/>
            </a:pPr>
            <a:r>
              <a:rPr lang="ar-EG" sz="2000" dirty="0" smtClean="0"/>
              <a:t>خلل فى استقلاب الكربوهيدرات مما يؤدى إلى حدوث حالة نقص حاد فى سكر الدم، وذلك بسبب النقص فى مخزون الغليكوجين بالكبد ، وزيادة فى منسوب الإنسولين بالدم ، فتزيد مقاومة أنسجة الجسم له محدثًا حالة عدم تحمل او تقبل الخلايا لسكر الدم، الأمر الذى يدفع الجسم إلى استهلاك بروتينات أنسجته كمصدر للطاقة.</a:t>
            </a:r>
            <a:endParaRPr lang="en-US" sz="2000" dirty="0" smtClean="0"/>
          </a:p>
          <a:p>
            <a:pPr lvl="0">
              <a:buNone/>
            </a:pPr>
            <a:r>
              <a:rPr lang="ar-EG" sz="2000" dirty="0" smtClean="0"/>
              <a:t>خلل فى استقلاب الفيتامينات والأملاح المعدنية.</a:t>
            </a:r>
            <a:endParaRPr lang="en-US" sz="2000" dirty="0" smtClean="0"/>
          </a:p>
          <a:p>
            <a:pPr>
              <a:buNone/>
            </a:pPr>
            <a:endParaRPr lang="en-US" sz="2000"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 presetClass="entr" presetSubtype="4"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3000"/>
                            </p:stCondLst>
                            <p:childTnLst>
                              <p:par>
                                <p:cTn id="45" presetID="2" presetClass="entr" presetSubtype="4"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2" presetClass="entr" presetSubtype="4"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0"/>
          <a:ext cx="8229600" cy="630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6324600" cy="624840"/>
          </a:xfrm>
        </p:spPr>
        <p:txBody>
          <a:bodyPr>
            <a:noAutofit/>
          </a:bodyPr>
          <a:lstStyle/>
          <a:p>
            <a:r>
              <a:rPr lang="ar-EG" sz="4000" dirty="0" smtClean="0">
                <a:solidFill>
                  <a:schemeClr val="accent1">
                    <a:lumMod val="75000"/>
                  </a:schemeClr>
                </a:solidFill>
              </a:rPr>
              <a:t>التهاب </a:t>
            </a:r>
            <a:r>
              <a:rPr lang="ar-EG" sz="4000" dirty="0" smtClean="0">
                <a:solidFill>
                  <a:schemeClr val="accent1">
                    <a:lumMod val="75000"/>
                  </a:schemeClr>
                </a:solidFill>
              </a:rPr>
              <a:t>الكبد الحاد </a:t>
            </a:r>
            <a:endParaRPr lang="en-US" sz="4800" dirty="0">
              <a:solidFill>
                <a:schemeClr val="accent1">
                  <a:lumMod val="75000"/>
                </a:schemeClr>
              </a:solidFill>
            </a:endParaRPr>
          </a:p>
        </p:txBody>
      </p:sp>
      <p:sp>
        <p:nvSpPr>
          <p:cNvPr id="3" name="Content Placeholder 2"/>
          <p:cNvSpPr>
            <a:spLocks noGrp="1"/>
          </p:cNvSpPr>
          <p:nvPr>
            <p:ph idx="1"/>
          </p:nvPr>
        </p:nvSpPr>
        <p:spPr>
          <a:xfrm>
            <a:off x="457200" y="1676400"/>
            <a:ext cx="8229600" cy="4953000"/>
          </a:xfrm>
        </p:spPr>
        <p:style>
          <a:lnRef idx="3">
            <a:schemeClr val="lt1"/>
          </a:lnRef>
          <a:fillRef idx="1">
            <a:schemeClr val="accent1"/>
          </a:fillRef>
          <a:effectRef idx="1">
            <a:schemeClr val="accent1"/>
          </a:effectRef>
          <a:fontRef idx="minor">
            <a:schemeClr val="lt1"/>
          </a:fontRef>
        </p:style>
        <p:txBody>
          <a:bodyPr>
            <a:normAutofit/>
          </a:bodyPr>
          <a:lstStyle/>
          <a:p>
            <a:pPr algn="r">
              <a:buNone/>
            </a:pPr>
            <a:r>
              <a:rPr lang="ar-EG" sz="4400" u="sng" dirty="0" smtClean="0"/>
              <a:t>أسبابه</a:t>
            </a:r>
            <a:r>
              <a:rPr lang="ar-EG" sz="4000" dirty="0" smtClean="0"/>
              <a:t>: </a:t>
            </a:r>
            <a:r>
              <a:rPr lang="ar-EG" sz="3600" dirty="0" smtClean="0"/>
              <a:t>يحدث عادة نتيجة العدوى بالفيروسات أو البكتيريا أو تناول الكحول او السموم .</a:t>
            </a:r>
          </a:p>
          <a:p>
            <a:pPr>
              <a:buNone/>
            </a:pPr>
            <a:r>
              <a:rPr lang="ar-EG" sz="4400" u="sng" dirty="0" smtClean="0"/>
              <a:t>أعراضه</a:t>
            </a:r>
            <a:r>
              <a:rPr lang="ar-EG" sz="4000" dirty="0" smtClean="0"/>
              <a:t>: </a:t>
            </a:r>
          </a:p>
          <a:p>
            <a:pPr>
              <a:buFont typeface="Arial" pitchFamily="34" charset="0"/>
              <a:buChar char="•"/>
            </a:pPr>
            <a:r>
              <a:rPr lang="ar-EG" sz="3600" dirty="0" smtClean="0"/>
              <a:t>فقد الشهيه الشديد مع وجود غثيان والام فى اعلى البطن. </a:t>
            </a:r>
          </a:p>
          <a:p>
            <a:pPr>
              <a:buFont typeface="Arial" pitchFamily="34" charset="0"/>
              <a:buChar char="•"/>
            </a:pPr>
            <a:r>
              <a:rPr lang="ar-EG" sz="3600" dirty="0" smtClean="0"/>
              <a:t>تلون </a:t>
            </a:r>
            <a:r>
              <a:rPr lang="ar-EG" sz="3600" dirty="0" smtClean="0"/>
              <a:t>الجلد وبياض العين باللون </a:t>
            </a:r>
            <a:r>
              <a:rPr lang="ar-EG" sz="3600" dirty="0" smtClean="0"/>
              <a:t>الأصفر. </a:t>
            </a:r>
            <a:endParaRPr lang="ar-EG" sz="3600" dirty="0" smtClean="0"/>
          </a:p>
          <a:p>
            <a:pPr>
              <a:buFont typeface="Arial" pitchFamily="34" charset="0"/>
              <a:buChar char="•"/>
            </a:pPr>
            <a:r>
              <a:rPr lang="ar-EG" sz="3600" dirty="0" smtClean="0"/>
              <a:t>احمرار </a:t>
            </a:r>
            <a:r>
              <a:rPr lang="ar-EG" sz="3600" dirty="0" smtClean="0"/>
              <a:t>لون البول.</a:t>
            </a:r>
            <a:endParaRPr lang="en-US" sz="3600" dirty="0" smtClean="0"/>
          </a:p>
          <a:p>
            <a:pPr algn="r">
              <a:buNone/>
            </a:pPr>
            <a:endParaRPr lang="en-US" sz="4000" dirty="0">
              <a:latin typeface="Times New Roman" pitchFamily="18" charset="0"/>
              <a:cs typeface="Times New Roman" pitchFamily="18" charset="0"/>
            </a:endParaRPr>
          </a:p>
        </p:txBody>
      </p:sp>
      <p:pic>
        <p:nvPicPr>
          <p:cNvPr id="4" name="Picture 3" descr="images (1).jpg"/>
          <p:cNvPicPr>
            <a:picLocks noChangeAspect="1"/>
          </p:cNvPicPr>
          <p:nvPr/>
        </p:nvPicPr>
        <p:blipFill>
          <a:blip r:embed="rId2" cstate="print"/>
          <a:stretch>
            <a:fillRect/>
          </a:stretch>
        </p:blipFill>
        <p:spPr>
          <a:xfrm>
            <a:off x="533399" y="4823058"/>
            <a:ext cx="1828801" cy="127294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1"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4)">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4)">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4)">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4)">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ar-EG" sz="4400" dirty="0" smtClean="0">
                <a:solidFill>
                  <a:srgbClr val="FFFF00"/>
                </a:solidFill>
              </a:rPr>
              <a:t>العلاج الغذائى للتهاب </a:t>
            </a:r>
            <a:r>
              <a:rPr lang="ar-EG" sz="4400" dirty="0" smtClean="0">
                <a:solidFill>
                  <a:srgbClr val="FFFF00"/>
                </a:solidFill>
              </a:rPr>
              <a:t>الكبد الحاد </a:t>
            </a:r>
            <a:endParaRPr lang="ar-EG" dirty="0">
              <a:solidFill>
                <a:srgbClr val="FFFF00"/>
              </a:solidFill>
            </a:endParaRPr>
          </a:p>
        </p:txBody>
      </p:sp>
      <p:sp>
        <p:nvSpPr>
          <p:cNvPr id="3" name="Content Placeholder 2"/>
          <p:cNvSpPr>
            <a:spLocks noGrp="1"/>
          </p:cNvSpPr>
          <p:nvPr>
            <p:ph idx="1"/>
          </p:nvPr>
        </p:nvSpPr>
        <p:spPr>
          <a:xfrm>
            <a:off x="457200" y="1600200"/>
            <a:ext cx="8229600" cy="4876800"/>
          </a:xfrm>
        </p:spPr>
        <p:style>
          <a:lnRef idx="0">
            <a:schemeClr val="accent6"/>
          </a:lnRef>
          <a:fillRef idx="3">
            <a:schemeClr val="accent6"/>
          </a:fillRef>
          <a:effectRef idx="3">
            <a:schemeClr val="accent6"/>
          </a:effectRef>
          <a:fontRef idx="minor">
            <a:schemeClr val="lt1"/>
          </a:fontRef>
        </p:style>
        <p:txBody>
          <a:bodyPr>
            <a:normAutofit fontScale="85000" lnSpcReduction="20000"/>
          </a:bodyPr>
          <a:lstStyle/>
          <a:p>
            <a:pPr>
              <a:buNone/>
            </a:pPr>
            <a:r>
              <a:rPr lang="ar-EG" dirty="0" smtClean="0"/>
              <a:t>يعطى </a:t>
            </a:r>
            <a:r>
              <a:rPr lang="ar-EG" dirty="0" smtClean="0"/>
              <a:t>المريض غذاء غنيا بالبروتين والطاقه ، ومن أهم خطوات العلاج الراحه التامه والامتناع عن المواد الكحوليه.</a:t>
            </a:r>
            <a:endParaRPr lang="en-US" dirty="0" smtClean="0"/>
          </a:p>
          <a:p>
            <a:pPr lvl="0"/>
            <a:r>
              <a:rPr lang="ar-EG" u="sng" dirty="0" smtClean="0"/>
              <a:t>الطاقه :</a:t>
            </a:r>
            <a:r>
              <a:rPr lang="ar-EG" dirty="0" smtClean="0"/>
              <a:t> تعطى فى حدود 35-45 سعرا لكل كيلوا غرام من وزن الجسم المثالى لمنع الجسم من حرق انسجته كمصدر للطاقه .</a:t>
            </a:r>
            <a:endParaRPr lang="en-US" dirty="0" smtClean="0"/>
          </a:p>
          <a:p>
            <a:pPr lvl="0"/>
            <a:r>
              <a:rPr lang="ar-EG" u="sng" dirty="0" smtClean="0"/>
              <a:t>البروتين :</a:t>
            </a:r>
            <a:r>
              <a:rPr lang="ar-EG" dirty="0" smtClean="0"/>
              <a:t> يعطى القدر الكافى من البروتين لتصحيح حالة التوازن النتروجينى السالب ، ولمنع حدوث سوء التغذيه بالبروتين ، وللمساعده فى تكوين انسجة الكبد والعضلات وتعويض التالف منها . ولكن يجب الحذر من زيادة البروتين بكميات كبيره حتى لا يدخل المريض فى حالة اعتلال دماغى </a:t>
            </a:r>
            <a:r>
              <a:rPr lang="en-US" dirty="0" smtClean="0"/>
              <a:t>encephalopathy </a:t>
            </a:r>
            <a:r>
              <a:rPr lang="ar-EG" dirty="0" smtClean="0"/>
              <a:t> ولذلك تختلف كمية البروتين المعطاه باختلاف درجة تحمل المريض . وعموما يعطى البروتين فى حدود 0.8 الى 1 غرام لكل كيلوا غرام من وزن الجسم .</a:t>
            </a:r>
            <a:endParaRPr lang="en-US" dirty="0" smtClean="0"/>
          </a:p>
          <a:p>
            <a:pPr lvl="0"/>
            <a:r>
              <a:rPr lang="ar-EG" u="sng" dirty="0" smtClean="0"/>
              <a:t>الكربوهيدرات :</a:t>
            </a:r>
            <a:r>
              <a:rPr lang="ar-EG" dirty="0" smtClean="0"/>
              <a:t> تعطى فى حدود 300-400 غرام / اليوم</a:t>
            </a:r>
            <a:endParaRPr lang="en-US" dirty="0" smtClean="0"/>
          </a:p>
          <a:p>
            <a:pPr lvl="0"/>
            <a:r>
              <a:rPr lang="ar-EG" u="sng" dirty="0" smtClean="0"/>
              <a:t>الدهون :</a:t>
            </a:r>
            <a:r>
              <a:rPr lang="ar-EG" dirty="0" smtClean="0"/>
              <a:t> يفضل الاقلاق من اعطاء الدهون لأن امتصاصها لا يتم  بالصوره المعتاده بسبب نقص الصفراء ، وينصح باعطاء الدهون فى حدود 25 الى 40 % من الطاقه الكليه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6324600" cy="624840"/>
          </a:xfrm>
        </p:spPr>
        <p:txBody>
          <a:bodyPr>
            <a:noAutofit/>
          </a:bodyPr>
          <a:lstStyle/>
          <a:p>
            <a:r>
              <a:rPr lang="ar-EG" sz="4000" dirty="0" smtClean="0">
                <a:solidFill>
                  <a:schemeClr val="accent1">
                    <a:lumMod val="75000"/>
                  </a:schemeClr>
                </a:solidFill>
              </a:rPr>
              <a:t>تشمع الكبد</a:t>
            </a:r>
            <a:endParaRPr lang="en-US" sz="4800" dirty="0">
              <a:solidFill>
                <a:schemeClr val="accent1">
                  <a:lumMod val="75000"/>
                </a:schemeClr>
              </a:solidFill>
            </a:endParaRPr>
          </a:p>
        </p:txBody>
      </p:sp>
      <p:sp>
        <p:nvSpPr>
          <p:cNvPr id="3" name="Content Placeholder 2"/>
          <p:cNvSpPr>
            <a:spLocks noGrp="1"/>
          </p:cNvSpPr>
          <p:nvPr>
            <p:ph idx="1"/>
          </p:nvPr>
        </p:nvSpPr>
        <p:spPr>
          <a:xfrm>
            <a:off x="152400" y="1676400"/>
            <a:ext cx="8763000" cy="4953000"/>
          </a:xfrm>
        </p:spPr>
        <p:style>
          <a:lnRef idx="3">
            <a:schemeClr val="lt1"/>
          </a:lnRef>
          <a:fillRef idx="1">
            <a:schemeClr val="accent1"/>
          </a:fillRef>
          <a:effectRef idx="1">
            <a:schemeClr val="accent1"/>
          </a:effectRef>
          <a:fontRef idx="minor">
            <a:schemeClr val="lt1"/>
          </a:fontRef>
        </p:style>
        <p:txBody>
          <a:bodyPr>
            <a:normAutofit/>
          </a:bodyPr>
          <a:lstStyle/>
          <a:p>
            <a:pPr>
              <a:buNone/>
            </a:pPr>
            <a:r>
              <a:rPr lang="ar-EG" sz="3200" u="sng" dirty="0" smtClean="0"/>
              <a:t>أسبابه</a:t>
            </a:r>
            <a:r>
              <a:rPr lang="ar-EG" sz="3200" dirty="0" smtClean="0"/>
              <a:t>: وهو ينتج عن الاصابه بالالتهابات الكبدية الحاده أو الاصابه بالبلهارسيا أو سرطان </a:t>
            </a:r>
            <a:r>
              <a:rPr lang="ar-EG" sz="3200" dirty="0" smtClean="0"/>
              <a:t>الكبد </a:t>
            </a:r>
            <a:r>
              <a:rPr lang="ar-EG" sz="3200" dirty="0" smtClean="0"/>
              <a:t>. وقد يحدث نتيجه لتناول الكحول أو السموم </a:t>
            </a:r>
            <a:r>
              <a:rPr lang="ar-EG" sz="3200" dirty="0" smtClean="0"/>
              <a:t>.</a:t>
            </a:r>
            <a:endParaRPr lang="ar-EG" sz="3200" dirty="0" smtClean="0"/>
          </a:p>
          <a:p>
            <a:pPr>
              <a:buNone/>
            </a:pPr>
            <a:r>
              <a:rPr lang="ar-EG" sz="3200" u="sng" dirty="0" smtClean="0"/>
              <a:t>أعراضه</a:t>
            </a:r>
            <a:r>
              <a:rPr lang="ar-EG" sz="3200" dirty="0" smtClean="0"/>
              <a:t>: </a:t>
            </a:r>
          </a:p>
          <a:p>
            <a:pPr>
              <a:buFont typeface="Arial" pitchFamily="34" charset="0"/>
              <a:buChar char="•"/>
            </a:pPr>
            <a:r>
              <a:rPr lang="ar-EG" sz="3200" dirty="0" smtClean="0"/>
              <a:t>ت</a:t>
            </a:r>
            <a:r>
              <a:rPr lang="ar-EG" sz="3200" dirty="0" smtClean="0"/>
              <a:t>تحول </a:t>
            </a:r>
            <a:r>
              <a:rPr lang="ar-EG" sz="3200" dirty="0" smtClean="0"/>
              <a:t>الخلايا الحية فى الكبد الى  نسيج ليفى </a:t>
            </a:r>
            <a:endParaRPr lang="ar-EG" sz="3200" dirty="0" smtClean="0"/>
          </a:p>
          <a:p>
            <a:pPr>
              <a:buFont typeface="Arial" pitchFamily="34" charset="0"/>
              <a:buChar char="•"/>
            </a:pPr>
            <a:r>
              <a:rPr lang="ar-EG" sz="3200" dirty="0" smtClean="0"/>
              <a:t>يعجز </a:t>
            </a:r>
            <a:r>
              <a:rPr lang="ar-EG" sz="3200" dirty="0" smtClean="0"/>
              <a:t>فيها الكبد عن القيام بوظائفه الحيويه </a:t>
            </a:r>
            <a:endParaRPr lang="ar-EG" sz="3200" dirty="0" smtClean="0"/>
          </a:p>
          <a:p>
            <a:pPr>
              <a:buFont typeface="Arial" pitchFamily="34" charset="0"/>
              <a:buChar char="•"/>
            </a:pPr>
            <a:r>
              <a:rPr lang="ar-EG" sz="3200" dirty="0" smtClean="0"/>
              <a:t>ارتفاع ضغط الدم فى الوريد البابى</a:t>
            </a:r>
            <a:endParaRPr lang="en-US" sz="3200" dirty="0">
              <a:latin typeface="Times New Roman" pitchFamily="18" charset="0"/>
              <a:cs typeface="Times New Roman" pitchFamily="18" charset="0"/>
            </a:endParaRPr>
          </a:p>
        </p:txBody>
      </p:sp>
      <p:pic>
        <p:nvPicPr>
          <p:cNvPr id="5" name="Picture 4" descr="download.jpg"/>
          <p:cNvPicPr>
            <a:picLocks noChangeAspect="1"/>
          </p:cNvPicPr>
          <p:nvPr/>
        </p:nvPicPr>
        <p:blipFill>
          <a:blip r:embed="rId2" cstate="print"/>
          <a:stretch>
            <a:fillRect/>
          </a:stretch>
        </p:blipFill>
        <p:spPr>
          <a:xfrm>
            <a:off x="152400" y="4648200"/>
            <a:ext cx="2819400" cy="1990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1"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4)">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4)">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4)">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4)">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a:bodyPr>
          <a:lstStyle/>
          <a:p>
            <a:r>
              <a:rPr lang="ar-EG" sz="4400" dirty="0" smtClean="0">
                <a:solidFill>
                  <a:srgbClr val="FFFF00"/>
                </a:solidFill>
              </a:rPr>
              <a:t>العلاج الغذائى لتشمع الكبد</a:t>
            </a:r>
            <a:endParaRPr lang="ar-EG" dirty="0">
              <a:solidFill>
                <a:srgbClr val="FFFF00"/>
              </a:solidFill>
            </a:endParaRPr>
          </a:p>
        </p:txBody>
      </p:sp>
      <p:sp>
        <p:nvSpPr>
          <p:cNvPr id="3" name="Content Placeholder 2"/>
          <p:cNvSpPr>
            <a:spLocks noGrp="1"/>
          </p:cNvSpPr>
          <p:nvPr>
            <p:ph idx="1"/>
          </p:nvPr>
        </p:nvSpPr>
        <p:spPr>
          <a:xfrm>
            <a:off x="0" y="1600200"/>
            <a:ext cx="9144000" cy="5257800"/>
          </a:xfrm>
        </p:spPr>
        <p:style>
          <a:lnRef idx="0">
            <a:schemeClr val="dk1"/>
          </a:lnRef>
          <a:fillRef idx="3">
            <a:schemeClr val="dk1"/>
          </a:fillRef>
          <a:effectRef idx="3">
            <a:schemeClr val="dk1"/>
          </a:effectRef>
          <a:fontRef idx="minor">
            <a:schemeClr val="lt1"/>
          </a:fontRef>
        </p:style>
        <p:txBody>
          <a:bodyPr>
            <a:normAutofit fontScale="70000" lnSpcReduction="20000"/>
          </a:bodyPr>
          <a:lstStyle/>
          <a:p>
            <a:pPr>
              <a:buNone/>
            </a:pPr>
            <a:r>
              <a:rPr lang="ar-EG" sz="4000" u="sng" dirty="0" smtClean="0">
                <a:solidFill>
                  <a:srgbClr val="FFFF00"/>
                </a:solidFill>
              </a:rPr>
              <a:t>الطاقه</a:t>
            </a:r>
            <a:r>
              <a:rPr lang="ar-EG" sz="3400" u="sng" dirty="0" smtClean="0">
                <a:solidFill>
                  <a:srgbClr val="FFFF00"/>
                </a:solidFill>
              </a:rPr>
              <a:t> </a:t>
            </a:r>
            <a:r>
              <a:rPr lang="ar-EG" sz="3400" u="sng" dirty="0" smtClean="0"/>
              <a:t>:</a:t>
            </a:r>
            <a:r>
              <a:rPr lang="ar-EG" sz="3400" b="1" dirty="0" smtClean="0"/>
              <a:t> </a:t>
            </a:r>
            <a:r>
              <a:rPr lang="ar-EG" sz="3400" dirty="0" smtClean="0"/>
              <a:t>يجب أن يتناول مريض التشمع الكبدى غذاء غنيا بالطاقه </a:t>
            </a:r>
            <a:r>
              <a:rPr lang="ar-EG" sz="3400" dirty="0" smtClean="0"/>
              <a:t>حتى </a:t>
            </a:r>
            <a:r>
              <a:rPr lang="ar-EG" sz="3400" dirty="0" smtClean="0"/>
              <a:t>لا يستخدم البروتين كمصدر للحصول على الطاقه .</a:t>
            </a:r>
            <a:endParaRPr lang="en-US" sz="3400" dirty="0" smtClean="0"/>
          </a:p>
          <a:p>
            <a:pPr>
              <a:buNone/>
            </a:pPr>
            <a:r>
              <a:rPr lang="ar-EG" sz="4000" u="sng" dirty="0" smtClean="0">
                <a:solidFill>
                  <a:srgbClr val="FFFF00"/>
                </a:solidFill>
              </a:rPr>
              <a:t>البروتين </a:t>
            </a:r>
            <a:r>
              <a:rPr lang="ar-EG" sz="3400" u="sng" dirty="0" smtClean="0"/>
              <a:t>: </a:t>
            </a:r>
            <a:r>
              <a:rPr lang="ar-EG" sz="3400" dirty="0" smtClean="0"/>
              <a:t>تناول كمية كبيرة من البروتينات وفى </a:t>
            </a:r>
            <a:r>
              <a:rPr lang="ar-EG" sz="3400" dirty="0" smtClean="0"/>
              <a:t>حالة حدوث الغيبوبه الكبديه تقل </a:t>
            </a:r>
            <a:r>
              <a:rPr lang="ar-EG" sz="3400" dirty="0" smtClean="0"/>
              <a:t>كمية البروتينات المأخوذة. </a:t>
            </a:r>
            <a:r>
              <a:rPr lang="ar-EG" sz="3400" dirty="0" smtClean="0"/>
              <a:t>ويفضل اعطاء البروتينات المحتويه على الحموض الامينيه المتفرعه على اعطاء الحموض الامينيه الأروماتيه التى تنتج عنها كميه أكبر من الآمونيا تسبب عبئا على الكبد . ولهذا فان تحمل المصابين بالمرض الكبدى لبروتينات الخضروات والألبان أفضل من تحملهم للبروتينات الاخرى . وقد تبين أن الألياف المتوافره بالخضروات تساعد أيضا فى التخلص من النواتج النتروجينيه الضاره  .</a:t>
            </a:r>
            <a:endParaRPr lang="en-US" sz="3400" dirty="0" smtClean="0"/>
          </a:p>
          <a:p>
            <a:pPr>
              <a:buNone/>
            </a:pPr>
            <a:r>
              <a:rPr lang="ar-EG" sz="4000" u="sng" dirty="0" smtClean="0">
                <a:solidFill>
                  <a:srgbClr val="FFFF00"/>
                </a:solidFill>
              </a:rPr>
              <a:t>الدهون </a:t>
            </a:r>
            <a:r>
              <a:rPr lang="ar-EG" sz="3400" u="sng" dirty="0" smtClean="0"/>
              <a:t>:</a:t>
            </a:r>
            <a:r>
              <a:rPr lang="ar-EG" sz="3400" dirty="0" smtClean="0"/>
              <a:t> يجب </a:t>
            </a:r>
            <a:r>
              <a:rPr lang="ar-EG" sz="3400" dirty="0" smtClean="0"/>
              <a:t>تحديدها وفى </a:t>
            </a:r>
            <a:r>
              <a:rPr lang="ar-EG" sz="3400" dirty="0" smtClean="0"/>
              <a:t>بعض الحالات  يجب الاقتصار على اعطاء المريض دهونا فى صورة ثلاثى الغليسريد المتوسط السلسه ( </a:t>
            </a:r>
            <a:r>
              <a:rPr lang="en-US" sz="3400" dirty="0" smtClean="0"/>
              <a:t>MCT </a:t>
            </a:r>
            <a:r>
              <a:rPr lang="ar-EG" sz="3400" dirty="0" smtClean="0"/>
              <a:t> ) والتى لا يحتاج لامتصاصها لاملاح الصفراء .</a:t>
            </a:r>
            <a:endParaRPr lang="en-US" sz="3400" dirty="0" smtClean="0"/>
          </a:p>
          <a:p>
            <a:pPr>
              <a:buNone/>
            </a:pPr>
            <a:r>
              <a:rPr lang="ar-EG" sz="4000" u="sng" dirty="0" smtClean="0">
                <a:solidFill>
                  <a:srgbClr val="FFFF00"/>
                </a:solidFill>
              </a:rPr>
              <a:t>الفيتامينات والاملاح المعدنيه </a:t>
            </a:r>
            <a:r>
              <a:rPr lang="ar-EG" sz="3400" u="sng" dirty="0" smtClean="0"/>
              <a:t>:</a:t>
            </a:r>
            <a:r>
              <a:rPr lang="ar-EG" sz="3400" b="1" dirty="0" smtClean="0"/>
              <a:t> </a:t>
            </a:r>
            <a:r>
              <a:rPr lang="ar-EG" sz="3400" dirty="0" smtClean="0"/>
              <a:t>يعطى المريض جرعات اضافيه حسب احتياجاته اليوميه من فيتامين </a:t>
            </a:r>
            <a:r>
              <a:rPr lang="en-US" sz="3400" dirty="0" smtClean="0"/>
              <a:t> B </a:t>
            </a:r>
            <a:r>
              <a:rPr lang="ar-EG" sz="3400" dirty="0" smtClean="0"/>
              <a:t> المركب وفيتامين </a:t>
            </a:r>
            <a:r>
              <a:rPr lang="en-US" sz="3400" dirty="0" smtClean="0"/>
              <a:t>C</a:t>
            </a:r>
            <a:r>
              <a:rPr lang="ar-EG" sz="3400" dirty="0" smtClean="0"/>
              <a:t> وفيتامين  </a:t>
            </a:r>
            <a:r>
              <a:rPr lang="en-US" sz="3400" dirty="0" smtClean="0"/>
              <a:t>K</a:t>
            </a:r>
            <a:r>
              <a:rPr lang="ar-EG" sz="3400" dirty="0" smtClean="0"/>
              <a:t> كما يعطى جرعات من الفيتامينات الزوابه فى الدهون عند الحاجه مثل فيتامينى  </a:t>
            </a:r>
            <a:r>
              <a:rPr lang="en-US" sz="3400" dirty="0" smtClean="0"/>
              <a:t>A</a:t>
            </a:r>
            <a:r>
              <a:rPr lang="ar-EG" sz="3400" dirty="0" smtClean="0"/>
              <a:t> و </a:t>
            </a:r>
            <a:r>
              <a:rPr lang="en-US" sz="3400" dirty="0" smtClean="0"/>
              <a:t>D</a:t>
            </a:r>
            <a:r>
              <a:rPr lang="ar-EG" sz="3400" dirty="0" smtClean="0"/>
              <a:t> ومن العناصر النادره </a:t>
            </a:r>
            <a:r>
              <a:rPr lang="ar-EG" dirty="0" smtClean="0"/>
              <a: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120</TotalTime>
  <Words>907</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Slide 1</vt:lpstr>
      <vt:lpstr>Slide 2</vt:lpstr>
      <vt:lpstr>وظائف الكبد</vt:lpstr>
      <vt:lpstr>أسباب حدوث حالة سوء التغذية عند مرض الكبد  </vt:lpstr>
      <vt:lpstr>Slide 5</vt:lpstr>
      <vt:lpstr>التهاب الكبد الحاد </vt:lpstr>
      <vt:lpstr>العلاج الغذائى للتهاب الكبد الحاد </vt:lpstr>
      <vt:lpstr>تشمع الكبد</vt:lpstr>
      <vt:lpstr>العلاج الغذائى لتشمع الكبد</vt:lpstr>
      <vt:lpstr>التغذيه العلاجيه لمرضى تشمع الكبد المصابين بدوالى المرىء </vt:lpstr>
      <vt:lpstr>التغذيه العلاجيه فى حالات تشمع الكبد والاستقساء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الشحميات lipids</dc:title>
  <dc:creator>pc</dc:creator>
  <cp:lastModifiedBy>Doaa</cp:lastModifiedBy>
  <cp:revision>15</cp:revision>
  <dcterms:created xsi:type="dcterms:W3CDTF">2014-03-26T10:25:18Z</dcterms:created>
  <dcterms:modified xsi:type="dcterms:W3CDTF">2015-03-24T08:57:49Z</dcterms:modified>
</cp:coreProperties>
</file>